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2"/>
    <p:sldId id="280" r:id="rId3"/>
    <p:sldId id="257" r:id="rId4"/>
    <p:sldId id="270" r:id="rId5"/>
    <p:sldId id="281" r:id="rId6"/>
    <p:sldId id="271" r:id="rId7"/>
    <p:sldId id="272" r:id="rId8"/>
    <p:sldId id="282" r:id="rId9"/>
    <p:sldId id="273" r:id="rId10"/>
    <p:sldId id="274" r:id="rId11"/>
    <p:sldId id="275" r:id="rId12"/>
    <p:sldId id="276" r:id="rId13"/>
    <p:sldId id="278" r:id="rId14"/>
    <p:sldId id="277" r:id="rId15"/>
    <p:sldId id="27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2025/8/18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github.com/fangwei123456/spikingjell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github.com/fangwei123456/spikingjell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www.bilibili.com/video/BV1WLtKzyEYb/?vd_source=07c44be34f0e73ec66347ccd7aa3908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p:cNvSpPr txBox="1"/>
          <p:nvPr/>
        </p:nvSpPr>
        <p:spPr>
          <a:xfrm>
            <a:off x="9230051" y="6282328"/>
            <a:ext cx="3158837" cy="369332"/>
          </a:xfrm>
          <a:prstGeom prst="rect">
            <a:avLst/>
          </a:prstGeom>
          <a:noFill/>
        </p:spPr>
        <p:txBody>
          <a:bodyPr wrap="square">
            <a:spAutoFit/>
          </a:bodyPr>
          <a:lstStyle/>
          <a:p>
            <a:r>
              <a:rPr lang="en-US" altLang="zh-CN" b="1" dirty="0"/>
              <a:t>B</a:t>
            </a:r>
            <a:r>
              <a:rPr lang="zh-CN" altLang="en-US" sz="1800" b="1" dirty="0"/>
              <a:t>站</a:t>
            </a:r>
            <a:r>
              <a:rPr lang="en-US" altLang="zh-CN" sz="1800" b="1" dirty="0"/>
              <a:t>/</a:t>
            </a:r>
            <a:r>
              <a:rPr lang="en-US" altLang="zh-CN" sz="1800" b="1" dirty="0" err="1"/>
              <a:t>Github</a:t>
            </a:r>
            <a:r>
              <a:rPr lang="zh-CN" altLang="en-US" sz="1800" b="1" dirty="0"/>
              <a:t>：</a:t>
            </a:r>
            <a:r>
              <a:rPr lang="en-US" altLang="zh-CN" sz="1800" b="1" dirty="0" err="1"/>
              <a:t>Mouseminar</a:t>
            </a:r>
            <a:endParaRPr lang="en-US" altLang="zh-CN"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pic>
        <p:nvPicPr>
          <p:cNvPr id="13" name="图片 12"/>
          <p:cNvPicPr>
            <a:picLocks noChangeAspect="1"/>
          </p:cNvPicPr>
          <p:nvPr/>
        </p:nvPicPr>
        <p:blipFill>
          <a:blip r:embed="rId3"/>
          <a:stretch>
            <a:fillRect/>
          </a:stretch>
        </p:blipFill>
        <p:spPr>
          <a:xfrm>
            <a:off x="-1" y="2118175"/>
            <a:ext cx="4329807" cy="4373057"/>
          </a:xfrm>
          <a:prstGeom prst="rect">
            <a:avLst/>
          </a:prstGeom>
        </p:spPr>
      </p:pic>
      <p:pic>
        <p:nvPicPr>
          <p:cNvPr id="9" name="图片 8"/>
          <p:cNvPicPr>
            <a:picLocks noChangeAspect="1"/>
          </p:cNvPicPr>
          <p:nvPr/>
        </p:nvPicPr>
        <p:blipFill>
          <a:blip r:embed="rId4"/>
          <a:stretch>
            <a:fillRect/>
          </a:stretch>
        </p:blipFill>
        <p:spPr>
          <a:xfrm>
            <a:off x="4164923" y="1113393"/>
            <a:ext cx="8027077" cy="5651103"/>
          </a:xfrm>
          <a:prstGeom prst="rect">
            <a:avLst/>
          </a:prstGeom>
        </p:spPr>
      </p:pic>
      <mc:AlternateContent xmlns:mc="http://schemas.openxmlformats.org/markup-compatibility/2006" xmlns:a14="http://schemas.microsoft.com/office/drawing/2010/main">
        <mc:Choice Requires="a14">
          <p:sp>
            <p:nvSpPr>
              <p:cNvPr id="25" name="文本框 24"/>
              <p:cNvSpPr txBox="1"/>
              <p:nvPr/>
            </p:nvSpPr>
            <p:spPr>
              <a:xfrm>
                <a:off x="88592" y="1304652"/>
                <a:ext cx="3432323" cy="523220"/>
              </a:xfrm>
              <a:prstGeom prst="rect">
                <a:avLst/>
              </a:prstGeom>
              <a:noFill/>
            </p:spPr>
            <p:txBody>
              <a:bodyPr wrap="square">
                <a:spAutoFit/>
              </a:bodyPr>
              <a:lstStyle/>
              <a:p>
                <a14:m>
                  <m:oMath xmlns:m="http://schemas.openxmlformats.org/officeDocument/2006/math">
                    <m:r>
                      <a:rPr lang="zh-CN" altLang="en-US" sz="2800" i="1">
                        <a:latin typeface="Cambria Math" panose="02040503050406030204" pitchFamily="18" charset="0"/>
                      </a:rPr>
                      <m:t>代码</m:t>
                    </m:r>
                  </m:oMath>
                </a14:m>
                <a:r>
                  <a:rPr lang="zh-CN" altLang="en-US" sz="2800" dirty="0"/>
                  <a:t>模拟 </a:t>
                </a:r>
                <a:r>
                  <a:rPr lang="en-US" altLang="zh-CN" sz="2800" dirty="0"/>
                  <a:t>T=30</a:t>
                </a:r>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88592" y="1304652"/>
                <a:ext cx="3432323" cy="523220"/>
              </a:xfrm>
              <a:prstGeom prst="rect">
                <a:avLst/>
              </a:prstGeom>
              <a:blipFill rotWithShape="1">
                <a:blip r:embed="rId5"/>
                <a:stretch>
                  <a:fillRect l="-10" t="-69" r="14" b="-2032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DDEA8AB6-363D-4A68-BCB7-51792EA95D60}"/>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42779" y="1250465"/>
                <a:ext cx="15437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NOTE</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2779" y="1250465"/>
                <a:ext cx="1543781" cy="523220"/>
              </a:xfrm>
              <a:prstGeom prst="rect">
                <a:avLst/>
              </a:prstGeom>
              <a:blipFill rotWithShape="1">
                <a:blip r:embed="rId3"/>
                <a:stretch>
                  <a:fillRect l="-35" t="-29" b="25"/>
                </a:stretch>
              </a:blipFill>
            </p:spPr>
            <p:txBody>
              <a:bodyPr/>
              <a:lstStyle/>
              <a:p>
                <a:r>
                  <a:rPr lang="zh-CN" altLang="en-US">
                    <a:noFill/>
                  </a:rPr>
                  <a:t> </a:t>
                </a:r>
              </a:p>
            </p:txBody>
          </p:sp>
        </mc:Fallback>
      </mc:AlternateContent>
      <p:sp>
        <p:nvSpPr>
          <p:cNvPr id="8" name="矩形: 圆角 7"/>
          <p:cNvSpPr/>
          <p:nvPr/>
        </p:nvSpPr>
        <p:spPr>
          <a:xfrm>
            <a:off x="1598508" y="1225345"/>
            <a:ext cx="2302932"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泄漏方法可能不同</a:t>
            </a:r>
            <a:endParaRPr lang="zh-CN" altLang="en-US" dirty="0"/>
          </a:p>
        </p:txBody>
      </p:sp>
      <p:sp>
        <p:nvSpPr>
          <p:cNvPr id="2" name="文本框 1"/>
          <p:cNvSpPr txBox="1"/>
          <p:nvPr/>
        </p:nvSpPr>
        <p:spPr>
          <a:xfrm>
            <a:off x="5420360" y="1189990"/>
            <a:ext cx="6366510" cy="583565"/>
          </a:xfrm>
          <a:prstGeom prst="rect">
            <a:avLst/>
          </a:prstGeom>
        </p:spPr>
        <p:txBody>
          <a:bodyPr wrap="square">
            <a:spAutoFit/>
          </a:bodyPr>
          <a:lstStyle/>
          <a:p>
            <a:r>
              <a:rPr lang="en-US" altLang="zh-CN" sz="1600">
                <a:hlinkClick r:id="rId4"/>
              </a:rPr>
              <a:t>fangwei123456/spikingjelly: SpikingJelly is an open-source deep learning framework for Spiking Neural Network (SNN) based on PyTorch.</a:t>
            </a:r>
          </a:p>
        </p:txBody>
      </p:sp>
      <p:pic>
        <p:nvPicPr>
          <p:cNvPr id="3" name="图片 2"/>
          <p:cNvPicPr>
            <a:picLocks noChangeAspect="1"/>
          </p:cNvPicPr>
          <p:nvPr/>
        </p:nvPicPr>
        <p:blipFill>
          <a:blip r:embed="rId5"/>
          <a:stretch>
            <a:fillRect/>
          </a:stretch>
        </p:blipFill>
        <p:spPr>
          <a:xfrm>
            <a:off x="227964" y="4515000"/>
            <a:ext cx="6555105" cy="2242185"/>
          </a:xfrm>
          <a:prstGeom prst="rect">
            <a:avLst/>
          </a:prstGeom>
        </p:spPr>
      </p:pic>
      <p:pic>
        <p:nvPicPr>
          <p:cNvPr id="4" name="图片 3"/>
          <p:cNvPicPr>
            <a:picLocks noChangeAspect="1"/>
          </p:cNvPicPr>
          <p:nvPr/>
        </p:nvPicPr>
        <p:blipFill>
          <a:blip r:embed="rId6"/>
          <a:stretch>
            <a:fillRect/>
          </a:stretch>
        </p:blipFill>
        <p:spPr>
          <a:xfrm>
            <a:off x="142875" y="2054860"/>
            <a:ext cx="6725285" cy="2204085"/>
          </a:xfrm>
          <a:prstGeom prst="rect">
            <a:avLst/>
          </a:prstGeom>
        </p:spPr>
      </p:pic>
      <p:pic>
        <p:nvPicPr>
          <p:cNvPr id="6" name="图片 5"/>
          <p:cNvPicPr>
            <a:picLocks noChangeAspect="1"/>
          </p:cNvPicPr>
          <p:nvPr/>
        </p:nvPicPr>
        <p:blipFill>
          <a:blip r:embed="rId7"/>
          <a:stretch>
            <a:fillRect/>
          </a:stretch>
        </p:blipFill>
        <p:spPr>
          <a:xfrm>
            <a:off x="6889115" y="3041015"/>
            <a:ext cx="5302885" cy="3010535"/>
          </a:xfrm>
          <a:prstGeom prst="rect">
            <a:avLst/>
          </a:prstGeom>
        </p:spPr>
      </p:pic>
      <p:sp>
        <p:nvSpPr>
          <p:cNvPr id="10" name="文本框 9">
            <a:extLst>
              <a:ext uri="{FF2B5EF4-FFF2-40B4-BE49-F238E27FC236}">
                <a16:creationId xmlns:a16="http://schemas.microsoft.com/office/drawing/2014/main" id="{2AC8CFDA-99EB-486B-8CB9-9974F47C7CB3}"/>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42779" y="1250465"/>
                <a:ext cx="15437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NOTE</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2779" y="1250465"/>
                <a:ext cx="1543781" cy="523220"/>
              </a:xfrm>
              <a:prstGeom prst="rect">
                <a:avLst/>
              </a:prstGeom>
              <a:blipFill rotWithShape="1">
                <a:blip r:embed="rId3"/>
                <a:stretch>
                  <a:fillRect l="-35" t="-29" b="25"/>
                </a:stretch>
              </a:blipFill>
            </p:spPr>
            <p:txBody>
              <a:bodyPr/>
              <a:lstStyle/>
              <a:p>
                <a:r>
                  <a:rPr lang="zh-CN" altLang="en-US">
                    <a:noFill/>
                  </a:rPr>
                  <a:t> </a:t>
                </a:r>
              </a:p>
            </p:txBody>
          </p:sp>
        </mc:Fallback>
      </mc:AlternateContent>
      <p:sp>
        <p:nvSpPr>
          <p:cNvPr id="8" name="矩形: 圆角 7"/>
          <p:cNvSpPr/>
          <p:nvPr/>
        </p:nvSpPr>
        <p:spPr>
          <a:xfrm>
            <a:off x="1598508" y="1225345"/>
            <a:ext cx="2302932"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泄漏方法可能不同</a:t>
            </a:r>
            <a:endParaRPr lang="zh-CN" altLang="en-US" dirty="0"/>
          </a:p>
        </p:txBody>
      </p:sp>
      <p:sp>
        <p:nvSpPr>
          <p:cNvPr id="2" name="文本框 1"/>
          <p:cNvSpPr txBox="1"/>
          <p:nvPr/>
        </p:nvSpPr>
        <p:spPr>
          <a:xfrm>
            <a:off x="5420360" y="1189990"/>
            <a:ext cx="6366510" cy="583565"/>
          </a:xfrm>
          <a:prstGeom prst="rect">
            <a:avLst/>
          </a:prstGeom>
        </p:spPr>
        <p:txBody>
          <a:bodyPr wrap="square">
            <a:spAutoFit/>
          </a:bodyPr>
          <a:lstStyle/>
          <a:p>
            <a:r>
              <a:rPr lang="en-US" altLang="zh-CN" sz="1600">
                <a:hlinkClick r:id="rId4"/>
              </a:rPr>
              <a:t>fangwei123456/spikingjelly: SpikingJelly is an open-source deep learning framework for Spiking Neural Network (SNN) based on PyTorch.</a:t>
            </a:r>
          </a:p>
        </p:txBody>
      </p:sp>
      <p:pic>
        <p:nvPicPr>
          <p:cNvPr id="9" name="图片 8"/>
          <p:cNvPicPr>
            <a:picLocks noChangeAspect="1"/>
          </p:cNvPicPr>
          <p:nvPr/>
        </p:nvPicPr>
        <p:blipFill>
          <a:blip r:embed="rId5"/>
          <a:stretch>
            <a:fillRect/>
          </a:stretch>
        </p:blipFill>
        <p:spPr>
          <a:xfrm>
            <a:off x="1154430" y="1949450"/>
            <a:ext cx="9328150" cy="4737735"/>
          </a:xfrm>
          <a:prstGeom prst="rect">
            <a:avLst/>
          </a:prstGeom>
        </p:spPr>
      </p:pic>
      <p:sp>
        <p:nvSpPr>
          <p:cNvPr id="10" name="文本框 9">
            <a:extLst>
              <a:ext uri="{FF2B5EF4-FFF2-40B4-BE49-F238E27FC236}">
                <a16:creationId xmlns:a16="http://schemas.microsoft.com/office/drawing/2014/main" id="{9AAFE6BC-706E-4329-8D60-BB30ACE2B639}"/>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pic>
        <p:nvPicPr>
          <p:cNvPr id="4" name="图片 3">
            <a:extLst>
              <a:ext uri="{FF2B5EF4-FFF2-40B4-BE49-F238E27FC236}">
                <a16:creationId xmlns:a16="http://schemas.microsoft.com/office/drawing/2014/main" id="{D22FFE5F-0F4B-4A16-ACA7-C636559D87AC}"/>
              </a:ext>
            </a:extLst>
          </p:cNvPr>
          <p:cNvPicPr>
            <a:picLocks noChangeAspect="1"/>
          </p:cNvPicPr>
          <p:nvPr/>
        </p:nvPicPr>
        <p:blipFill>
          <a:blip r:embed="rId3"/>
          <a:stretch>
            <a:fillRect/>
          </a:stretch>
        </p:blipFill>
        <p:spPr>
          <a:xfrm>
            <a:off x="437480" y="2736164"/>
            <a:ext cx="5126212" cy="2160955"/>
          </a:xfrm>
          <a:prstGeom prst="rect">
            <a:avLst/>
          </a:prstGeom>
        </p:spPr>
      </p:pic>
      <p:pic>
        <p:nvPicPr>
          <p:cNvPr id="6" name="图片 5">
            <a:extLst>
              <a:ext uri="{FF2B5EF4-FFF2-40B4-BE49-F238E27FC236}">
                <a16:creationId xmlns:a16="http://schemas.microsoft.com/office/drawing/2014/main" id="{09EC0039-DB4C-40AA-94BD-8AF51B748082}"/>
              </a:ext>
            </a:extLst>
          </p:cNvPr>
          <p:cNvPicPr>
            <a:picLocks noChangeAspect="1"/>
          </p:cNvPicPr>
          <p:nvPr/>
        </p:nvPicPr>
        <p:blipFill>
          <a:blip r:embed="rId4"/>
          <a:stretch>
            <a:fillRect/>
          </a:stretch>
        </p:blipFill>
        <p:spPr>
          <a:xfrm>
            <a:off x="6179440" y="2734018"/>
            <a:ext cx="5240400" cy="216310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992AEB1-C95D-495F-9D9A-7ECF4FDD152B}"/>
                  </a:ext>
                </a:extLst>
              </p:cNvPr>
              <p:cNvSpPr txBox="1"/>
              <p:nvPr/>
            </p:nvSpPr>
            <p:spPr>
              <a:xfrm>
                <a:off x="437480" y="5109435"/>
                <a:ext cx="3111747" cy="523220"/>
              </a:xfrm>
              <a:prstGeom prst="rect">
                <a:avLst/>
              </a:prstGeom>
              <a:noFill/>
            </p:spPr>
            <p:txBody>
              <a:bodyPr wrap="square">
                <a:spAutoFit/>
              </a:bodyPr>
              <a:lstStyle/>
              <a:p>
                <a14:m>
                  <m:oMath xmlns:m="http://schemas.openxmlformats.org/officeDocument/2006/math">
                    <m:r>
                      <a:rPr lang="zh-CN" altLang="en-US" sz="2800" i="1">
                        <a:latin typeface="Cambria Math" panose="02040503050406030204" pitchFamily="18" charset="0"/>
                      </a:rPr>
                      <m:t>硬</m:t>
                    </m:r>
                    <m:r>
                      <a:rPr lang="zh-CN" altLang="en-US" sz="2800" i="1" smtClean="0">
                        <a:latin typeface="Cambria Math" panose="02040503050406030204" pitchFamily="18" charset="0"/>
                      </a:rPr>
                      <m:t>重置</m:t>
                    </m:r>
                    <m:r>
                      <a:rPr lang="en-US" altLang="zh-CN" sz="2800" b="0" i="1" smtClean="0">
                        <a:latin typeface="Cambria Math" panose="02040503050406030204" pitchFamily="18" charset="0"/>
                      </a:rPr>
                      <m:t> </m:t>
                    </m:r>
                    <m:r>
                      <m:rPr>
                        <m:sty m:val="p"/>
                      </m:rPr>
                      <a:rPr lang="en-US" altLang="zh-CN" sz="2800" i="1">
                        <a:latin typeface="Cambria Math" panose="02040503050406030204" pitchFamily="18" charset="0"/>
                      </a:rPr>
                      <m:t>V</m:t>
                    </m:r>
                  </m:oMath>
                </a14:m>
                <a:r>
                  <a:rPr lang="zh-CN" altLang="en-US" sz="2800" dirty="0"/>
                  <a:t> </a:t>
                </a:r>
                <a:r>
                  <a:rPr lang="en-US" altLang="zh-CN" sz="2800" dirty="0"/>
                  <a:t>= </a:t>
                </a:r>
                <a14:m>
                  <m:oMath xmlns:m="http://schemas.openxmlformats.org/officeDocument/2006/math">
                    <m:r>
                      <m:rPr>
                        <m:sty m:val="p"/>
                      </m:rPr>
                      <a:rPr lang="en-US" altLang="zh-CN" sz="2800" i="1">
                        <a:latin typeface="Cambria Math" panose="02040503050406030204" pitchFamily="18" charset="0"/>
                      </a:rPr>
                      <m:t>V</m:t>
                    </m:r>
                  </m:oMath>
                </a14:m>
                <a:r>
                  <a:rPr lang="en-US" altLang="zh-CN" sz="2800" dirty="0"/>
                  <a:t>reset </a:t>
                </a:r>
                <a:endParaRPr lang="zh-CN" altLang="en-US" sz="2800" dirty="0"/>
              </a:p>
            </p:txBody>
          </p:sp>
        </mc:Choice>
        <mc:Fallback xmlns="">
          <p:sp>
            <p:nvSpPr>
              <p:cNvPr id="12" name="文本框 11">
                <a:extLst>
                  <a:ext uri="{FF2B5EF4-FFF2-40B4-BE49-F238E27FC236}">
                    <a16:creationId xmlns:a16="http://schemas.microsoft.com/office/drawing/2014/main" id="{E992AEB1-C95D-495F-9D9A-7ECF4FDD152B}"/>
                  </a:ext>
                </a:extLst>
              </p:cNvPr>
              <p:cNvSpPr txBox="1">
                <a:spLocks noRot="1" noChangeAspect="1" noMove="1" noResize="1" noEditPoints="1" noAdjustHandles="1" noChangeArrowheads="1" noChangeShapeType="1" noTextEdit="1"/>
              </p:cNvSpPr>
              <p:nvPr/>
            </p:nvSpPr>
            <p:spPr>
              <a:xfrm>
                <a:off x="437480" y="5109435"/>
                <a:ext cx="3111747" cy="523220"/>
              </a:xfrm>
              <a:prstGeom prst="rect">
                <a:avLst/>
              </a:prstGeom>
              <a:blipFill>
                <a:blip r:embed="rId6"/>
                <a:stretch>
                  <a:fillRect t="-10465"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5E65697-71E3-4FC5-B5F1-D12B7AD7B3D9}"/>
                  </a:ext>
                </a:extLst>
              </p:cNvPr>
              <p:cNvSpPr txBox="1"/>
              <p:nvPr/>
            </p:nvSpPr>
            <p:spPr>
              <a:xfrm>
                <a:off x="6179440" y="5109435"/>
                <a:ext cx="4766267" cy="525721"/>
              </a:xfrm>
              <a:prstGeom prst="rect">
                <a:avLst/>
              </a:prstGeom>
              <a:noFill/>
            </p:spPr>
            <p:txBody>
              <a:bodyPr wrap="square">
                <a:spAutoFit/>
              </a:bodyPr>
              <a:lstStyle/>
              <a:p>
                <a14:m>
                  <m:oMath xmlns:m="http://schemas.openxmlformats.org/officeDocument/2006/math">
                    <m:r>
                      <a:rPr lang="zh-CN" altLang="en-US" sz="2800" i="1" smtClean="0">
                        <a:latin typeface="Cambria Math" panose="02040503050406030204" pitchFamily="18" charset="0"/>
                      </a:rPr>
                      <m:t>软重置</m:t>
                    </m:r>
                    <m:r>
                      <a:rPr lang="en-US" altLang="zh-CN" sz="2800" b="0" i="1" smtClean="0">
                        <a:latin typeface="Cambria Math" panose="02040503050406030204" pitchFamily="18" charset="0"/>
                      </a:rPr>
                      <m:t> </m:t>
                    </m:r>
                    <m:r>
                      <m:rPr>
                        <m:sty m:val="p"/>
                      </m:rPr>
                      <a:rPr lang="en-US" altLang="zh-CN" sz="2800" i="1">
                        <a:latin typeface="Cambria Math" panose="02040503050406030204" pitchFamily="18" charset="0"/>
                      </a:rPr>
                      <m:t>V</m:t>
                    </m:r>
                  </m:oMath>
                </a14:m>
                <a:r>
                  <a:rPr lang="zh-CN" altLang="en-US" sz="2800" dirty="0"/>
                  <a:t> </a:t>
                </a:r>
                <a:r>
                  <a:rPr lang="en-US" altLang="zh-CN" sz="2800" dirty="0"/>
                  <a:t>=</a:t>
                </a:r>
                <a:r>
                  <a:rPr lang="zh-CN" altLang="en-US" sz="2800" dirty="0"/>
                  <a:t> </a:t>
                </a:r>
                <a14:m>
                  <m:oMath xmlns:m="http://schemas.openxmlformats.org/officeDocument/2006/math">
                    <m:r>
                      <m:rPr>
                        <m:sty m:val="p"/>
                      </m:rPr>
                      <a:rPr lang="en-US" altLang="zh-CN" sz="2800" i="1">
                        <a:latin typeface="Cambria Math" panose="02040503050406030204" pitchFamily="18" charset="0"/>
                      </a:rPr>
                      <m:t>V</m:t>
                    </m:r>
                    <m:r>
                      <a:rPr lang="en-US" altLang="zh-CN" sz="2800" b="0" i="1" smtClean="0">
                        <a:latin typeface="Cambria Math" panose="02040503050406030204" pitchFamily="18" charset="0"/>
                      </a:rPr>
                      <m:t> −</m:t>
                    </m:r>
                    <m:r>
                      <m:rPr>
                        <m:sty m:val="p"/>
                      </m:rPr>
                      <a:rPr lang="en-US" altLang="zh-CN" sz="2800" i="1">
                        <a:latin typeface="Cambria Math" panose="02040503050406030204" pitchFamily="18" charset="0"/>
                      </a:rPr>
                      <m:t>V</m:t>
                    </m:r>
                    <m:r>
                      <m:rPr>
                        <m:nor/>
                      </m:rPr>
                      <a:rPr lang="en-US" altLang="zh-CN" sz="2800" b="0" i="0" smtClean="0">
                        <a:latin typeface="Cambria Math" panose="02040503050406030204" pitchFamily="18" charset="0"/>
                      </a:rPr>
                      <m:t>_</m:t>
                    </m:r>
                    <m:r>
                      <m:rPr>
                        <m:nor/>
                      </m:rPr>
                      <a:rPr lang="en-US" altLang="zh-CN" sz="2800" b="0" i="0" smtClean="0">
                        <a:latin typeface="Cambria Math" panose="02040503050406030204" pitchFamily="18" charset="0"/>
                      </a:rPr>
                      <m:t>threshold</m:t>
                    </m:r>
                  </m:oMath>
                </a14:m>
                <a:endParaRPr lang="zh-CN" altLang="en-US" sz="2800" dirty="0"/>
              </a:p>
            </p:txBody>
          </p:sp>
        </mc:Choice>
        <mc:Fallback xmlns="">
          <p:sp>
            <p:nvSpPr>
              <p:cNvPr id="13" name="文本框 12">
                <a:extLst>
                  <a:ext uri="{FF2B5EF4-FFF2-40B4-BE49-F238E27FC236}">
                    <a16:creationId xmlns:a16="http://schemas.microsoft.com/office/drawing/2014/main" id="{85E65697-71E3-4FC5-B5F1-D12B7AD7B3D9}"/>
                  </a:ext>
                </a:extLst>
              </p:cNvPr>
              <p:cNvSpPr txBox="1">
                <a:spLocks noRot="1" noChangeAspect="1" noMove="1" noResize="1" noEditPoints="1" noAdjustHandles="1" noChangeArrowheads="1" noChangeShapeType="1" noTextEdit="1"/>
              </p:cNvSpPr>
              <p:nvPr/>
            </p:nvSpPr>
            <p:spPr>
              <a:xfrm>
                <a:off x="6179440" y="5109435"/>
                <a:ext cx="4766267" cy="525721"/>
              </a:xfrm>
              <a:prstGeom prst="rect">
                <a:avLst/>
              </a:prstGeom>
              <a:blipFill>
                <a:blip r:embed="rId7"/>
                <a:stretch>
                  <a:fillRect t="-9302" b="-33721"/>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48DC62C8-526B-4EA4-B4A2-3665FF1DFD24}"/>
              </a:ext>
            </a:extLst>
          </p:cNvPr>
          <p:cNvSpPr/>
          <p:nvPr/>
        </p:nvSpPr>
        <p:spPr>
          <a:xfrm>
            <a:off x="1598507" y="1225345"/>
            <a:ext cx="2804159"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膜电位重置方式不同</a:t>
            </a:r>
            <a:endParaRPr lang="zh-CN" altLang="en-US" dirty="0"/>
          </a:p>
        </p:txBody>
      </p:sp>
      <p:sp>
        <p:nvSpPr>
          <p:cNvPr id="11" name="文本框 10">
            <a:extLst>
              <a:ext uri="{FF2B5EF4-FFF2-40B4-BE49-F238E27FC236}">
                <a16:creationId xmlns:a16="http://schemas.microsoft.com/office/drawing/2014/main" id="{210F0581-B57D-475A-B689-DB6EDF961ACA}"/>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41498A4-B4C0-44D5-9FCF-1E8F99F7D827}"/>
                  </a:ext>
                </a:extLst>
              </p:cNvPr>
              <p:cNvSpPr txBox="1"/>
              <p:nvPr/>
            </p:nvSpPr>
            <p:spPr>
              <a:xfrm>
                <a:off x="142779" y="1250465"/>
                <a:ext cx="15437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NOTE</m:t>
                      </m:r>
                    </m:oMath>
                  </m:oMathPara>
                </a14:m>
                <a:endParaRPr lang="zh-CN" altLang="en-US" sz="2800" dirty="0"/>
              </a:p>
            </p:txBody>
          </p:sp>
        </mc:Choice>
        <mc:Fallback>
          <p:sp>
            <p:nvSpPr>
              <p:cNvPr id="14" name="文本框 13">
                <a:extLst>
                  <a:ext uri="{FF2B5EF4-FFF2-40B4-BE49-F238E27FC236}">
                    <a16:creationId xmlns:a16="http://schemas.microsoft.com/office/drawing/2014/main" id="{441498A4-B4C0-44D5-9FCF-1E8F99F7D827}"/>
                  </a:ext>
                </a:extLst>
              </p:cNvPr>
              <p:cNvSpPr txBox="1">
                <a:spLocks noRot="1" noChangeAspect="1" noMove="1" noResize="1" noEditPoints="1" noAdjustHandles="1" noChangeArrowheads="1" noChangeShapeType="1" noTextEdit="1"/>
              </p:cNvSpPr>
              <p:nvPr/>
            </p:nvSpPr>
            <p:spPr>
              <a:xfrm>
                <a:off x="142779" y="1250465"/>
                <a:ext cx="1543781" cy="523220"/>
              </a:xfrm>
              <a:prstGeom prst="rect">
                <a:avLst/>
              </a:prstGeom>
              <a:blipFill>
                <a:blip r:embed="rId8"/>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8BDE494F-1F99-4173-8D4E-1DE409930AF9}"/>
              </a:ext>
            </a:extLst>
          </p:cNvPr>
          <p:cNvSpPr/>
          <p:nvPr/>
        </p:nvSpPr>
        <p:spPr>
          <a:xfrm>
            <a:off x="1862667" y="4280747"/>
            <a:ext cx="3075093"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BEAEFDE-E387-49C5-8D53-074E6A1A153B}"/>
              </a:ext>
            </a:extLst>
          </p:cNvPr>
          <p:cNvSpPr/>
          <p:nvPr/>
        </p:nvSpPr>
        <p:spPr>
          <a:xfrm>
            <a:off x="7396480" y="4280746"/>
            <a:ext cx="3075093" cy="250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27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42779" y="1250465"/>
                <a:ext cx="15437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扩展</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2779" y="1250465"/>
                <a:ext cx="1543781" cy="523220"/>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5E65697-71E3-4FC5-B5F1-D12B7AD7B3D9}"/>
              </a:ext>
            </a:extLst>
          </p:cNvPr>
          <p:cNvSpPr txBox="1"/>
          <p:nvPr/>
        </p:nvSpPr>
        <p:spPr>
          <a:xfrm>
            <a:off x="632080" y="2721120"/>
            <a:ext cx="4766267" cy="525721"/>
          </a:xfrm>
          <a:prstGeom prst="rect">
            <a:avLst/>
          </a:prstGeom>
          <a:noFill/>
        </p:spPr>
        <p:txBody>
          <a:bodyPr wrap="square">
            <a:spAutoFit/>
          </a:bodyPr>
          <a:lstStyle/>
          <a:p>
            <a:r>
              <a:rPr lang="zh-CN" altLang="en-US" sz="2800" dirty="0"/>
              <a:t>阈值可学习</a:t>
            </a:r>
          </a:p>
        </p:txBody>
      </p:sp>
      <p:pic>
        <p:nvPicPr>
          <p:cNvPr id="15" name="图片 14">
            <a:extLst>
              <a:ext uri="{FF2B5EF4-FFF2-40B4-BE49-F238E27FC236}">
                <a16:creationId xmlns:a16="http://schemas.microsoft.com/office/drawing/2014/main" id="{71C381CF-A2F4-43DB-9A80-7B27DEF3B743}"/>
              </a:ext>
            </a:extLst>
          </p:cNvPr>
          <p:cNvPicPr>
            <a:picLocks noChangeAspect="1"/>
          </p:cNvPicPr>
          <p:nvPr/>
        </p:nvPicPr>
        <p:blipFill>
          <a:blip r:embed="rId4"/>
          <a:stretch>
            <a:fillRect/>
          </a:stretch>
        </p:blipFill>
        <p:spPr>
          <a:xfrm>
            <a:off x="2892215" y="1936664"/>
            <a:ext cx="7023945" cy="586945"/>
          </a:xfrm>
          <a:prstGeom prst="rect">
            <a:avLst/>
          </a:prstGeom>
        </p:spPr>
      </p:pic>
      <p:pic>
        <p:nvPicPr>
          <p:cNvPr id="19" name="图片 18">
            <a:extLst>
              <a:ext uri="{FF2B5EF4-FFF2-40B4-BE49-F238E27FC236}">
                <a16:creationId xmlns:a16="http://schemas.microsoft.com/office/drawing/2014/main" id="{64D9894F-8D65-48BC-8C2D-E54C46BE365C}"/>
              </a:ext>
            </a:extLst>
          </p:cNvPr>
          <p:cNvPicPr>
            <a:picLocks noChangeAspect="1"/>
          </p:cNvPicPr>
          <p:nvPr/>
        </p:nvPicPr>
        <p:blipFill>
          <a:blip r:embed="rId5"/>
          <a:stretch>
            <a:fillRect/>
          </a:stretch>
        </p:blipFill>
        <p:spPr>
          <a:xfrm>
            <a:off x="2892215" y="2565013"/>
            <a:ext cx="8264451" cy="1363656"/>
          </a:xfrm>
          <a:prstGeom prst="rect">
            <a:avLst/>
          </a:prstGeom>
        </p:spPr>
      </p:pic>
      <p:sp>
        <p:nvSpPr>
          <p:cNvPr id="20" name="矩形: 圆角 19">
            <a:extLst>
              <a:ext uri="{FF2B5EF4-FFF2-40B4-BE49-F238E27FC236}">
                <a16:creationId xmlns:a16="http://schemas.microsoft.com/office/drawing/2014/main" id="{E60D68B1-1343-4AE9-9336-FC607C5CDDD1}"/>
              </a:ext>
            </a:extLst>
          </p:cNvPr>
          <p:cNvSpPr/>
          <p:nvPr/>
        </p:nvSpPr>
        <p:spPr>
          <a:xfrm>
            <a:off x="1744134" y="1225345"/>
            <a:ext cx="2804159"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可学习的</a:t>
            </a:r>
            <a:r>
              <a:rPr lang="en-US" altLang="zh-CN" b="1" i="0" dirty="0">
                <a:solidFill>
                  <a:srgbClr val="000000"/>
                </a:solidFill>
                <a:effectLst/>
                <a:latin typeface="Inter"/>
              </a:rPr>
              <a:t>tau</a:t>
            </a:r>
            <a:r>
              <a:rPr lang="zh-CN" altLang="en-US" b="1" i="0" dirty="0">
                <a:solidFill>
                  <a:srgbClr val="000000"/>
                </a:solidFill>
                <a:effectLst/>
                <a:latin typeface="Inter"/>
              </a:rPr>
              <a:t>和阈值</a:t>
            </a:r>
            <a:endParaRPr lang="zh-CN" altLang="en-US" dirty="0"/>
          </a:p>
        </p:txBody>
      </p:sp>
      <p:sp>
        <p:nvSpPr>
          <p:cNvPr id="23" name="文本框 22">
            <a:extLst>
              <a:ext uri="{FF2B5EF4-FFF2-40B4-BE49-F238E27FC236}">
                <a16:creationId xmlns:a16="http://schemas.microsoft.com/office/drawing/2014/main" id="{4ED2EB0A-9DC0-4392-BB14-E9D71DFF8D54}"/>
              </a:ext>
            </a:extLst>
          </p:cNvPr>
          <p:cNvSpPr txBox="1"/>
          <p:nvPr/>
        </p:nvSpPr>
        <p:spPr>
          <a:xfrm>
            <a:off x="632080" y="4953612"/>
            <a:ext cx="1921467" cy="525721"/>
          </a:xfrm>
          <a:prstGeom prst="rect">
            <a:avLst/>
          </a:prstGeom>
          <a:noFill/>
        </p:spPr>
        <p:txBody>
          <a:bodyPr wrap="square">
            <a:spAutoFit/>
          </a:bodyPr>
          <a:lstStyle/>
          <a:p>
            <a:r>
              <a:rPr lang="en-US" altLang="zh-CN" sz="2800" dirty="0"/>
              <a:t>tau</a:t>
            </a:r>
            <a:r>
              <a:rPr lang="zh-CN" altLang="en-US" sz="2800" dirty="0"/>
              <a:t>可学习</a:t>
            </a:r>
          </a:p>
        </p:txBody>
      </p:sp>
      <p:pic>
        <p:nvPicPr>
          <p:cNvPr id="25" name="图片 24">
            <a:extLst>
              <a:ext uri="{FF2B5EF4-FFF2-40B4-BE49-F238E27FC236}">
                <a16:creationId xmlns:a16="http://schemas.microsoft.com/office/drawing/2014/main" id="{F6703580-595F-4625-8381-B96BA4300874}"/>
              </a:ext>
            </a:extLst>
          </p:cNvPr>
          <p:cNvPicPr>
            <a:picLocks noChangeAspect="1"/>
          </p:cNvPicPr>
          <p:nvPr/>
        </p:nvPicPr>
        <p:blipFill>
          <a:blip r:embed="rId6"/>
          <a:stretch>
            <a:fillRect/>
          </a:stretch>
        </p:blipFill>
        <p:spPr>
          <a:xfrm>
            <a:off x="2892215" y="4373614"/>
            <a:ext cx="5215465" cy="408440"/>
          </a:xfrm>
          <a:prstGeom prst="rect">
            <a:avLst/>
          </a:prstGeom>
        </p:spPr>
      </p:pic>
      <p:pic>
        <p:nvPicPr>
          <p:cNvPr id="27" name="图片 26">
            <a:extLst>
              <a:ext uri="{FF2B5EF4-FFF2-40B4-BE49-F238E27FC236}">
                <a16:creationId xmlns:a16="http://schemas.microsoft.com/office/drawing/2014/main" id="{37840683-7A41-4924-8B9F-68A63ED00DEF}"/>
              </a:ext>
            </a:extLst>
          </p:cNvPr>
          <p:cNvPicPr>
            <a:picLocks noChangeAspect="1"/>
          </p:cNvPicPr>
          <p:nvPr/>
        </p:nvPicPr>
        <p:blipFill>
          <a:blip r:embed="rId7"/>
          <a:stretch>
            <a:fillRect/>
          </a:stretch>
        </p:blipFill>
        <p:spPr>
          <a:xfrm>
            <a:off x="2892215" y="4850984"/>
            <a:ext cx="6868878" cy="1935896"/>
          </a:xfrm>
          <a:prstGeom prst="rect">
            <a:avLst/>
          </a:prstGeom>
        </p:spPr>
      </p:pic>
      <p:sp>
        <p:nvSpPr>
          <p:cNvPr id="12" name="文本框 11">
            <a:extLst>
              <a:ext uri="{FF2B5EF4-FFF2-40B4-BE49-F238E27FC236}">
                <a16:creationId xmlns:a16="http://schemas.microsoft.com/office/drawing/2014/main" id="{A0D51A60-B10D-4E48-9ED4-1CE51847FFCF}"/>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extLst>
      <p:ext uri="{BB962C8B-B14F-4D97-AF65-F5344CB8AC3E}">
        <p14:creationId xmlns:p14="http://schemas.microsoft.com/office/powerpoint/2010/main" val="107236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42779" y="1250465"/>
                <a:ext cx="15437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扩展</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2779" y="1250465"/>
                <a:ext cx="1543781" cy="523220"/>
              </a:xfrm>
              <a:prstGeom prst="rect">
                <a:avLst/>
              </a:prstGeom>
              <a:blipFill>
                <a:blip r:embed="rId3"/>
                <a:stretch>
                  <a:fillRect/>
                </a:stretch>
              </a:blipFill>
            </p:spPr>
            <p:txBody>
              <a:bodyPr/>
              <a:lstStyle/>
              <a:p>
                <a:r>
                  <a:rPr lang="zh-CN" altLang="en-US">
                    <a:noFill/>
                  </a:rPr>
                  <a:t> </a:t>
                </a:r>
              </a:p>
            </p:txBody>
          </p:sp>
        </mc:Fallback>
      </mc:AlternateContent>
      <p:sp>
        <p:nvSpPr>
          <p:cNvPr id="20" name="矩形: 圆角 19">
            <a:extLst>
              <a:ext uri="{FF2B5EF4-FFF2-40B4-BE49-F238E27FC236}">
                <a16:creationId xmlns:a16="http://schemas.microsoft.com/office/drawing/2014/main" id="{E60D68B1-1343-4AE9-9336-FC607C5CDDD1}"/>
              </a:ext>
            </a:extLst>
          </p:cNvPr>
          <p:cNvSpPr/>
          <p:nvPr/>
        </p:nvSpPr>
        <p:spPr>
          <a:xfrm>
            <a:off x="1744134" y="1225345"/>
            <a:ext cx="2804159"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引入随机性或噪声</a:t>
            </a:r>
            <a:endParaRPr lang="zh-CN" altLang="en-US" dirty="0"/>
          </a:p>
        </p:txBody>
      </p:sp>
      <p:pic>
        <p:nvPicPr>
          <p:cNvPr id="3" name="图片 2">
            <a:extLst>
              <a:ext uri="{FF2B5EF4-FFF2-40B4-BE49-F238E27FC236}">
                <a16:creationId xmlns:a16="http://schemas.microsoft.com/office/drawing/2014/main" id="{B62B5F82-AEBB-4044-A0C3-3DF1716F9AD7}"/>
              </a:ext>
            </a:extLst>
          </p:cNvPr>
          <p:cNvPicPr>
            <a:picLocks noChangeAspect="1"/>
          </p:cNvPicPr>
          <p:nvPr/>
        </p:nvPicPr>
        <p:blipFill>
          <a:blip r:embed="rId4"/>
          <a:stretch>
            <a:fillRect/>
          </a:stretch>
        </p:blipFill>
        <p:spPr>
          <a:xfrm>
            <a:off x="515022" y="1931131"/>
            <a:ext cx="8412480" cy="2995738"/>
          </a:xfrm>
          <a:prstGeom prst="rect">
            <a:avLst/>
          </a:prstGeom>
        </p:spPr>
      </p:pic>
      <p:sp>
        <p:nvSpPr>
          <p:cNvPr id="8" name="文本框 7">
            <a:extLst>
              <a:ext uri="{FF2B5EF4-FFF2-40B4-BE49-F238E27FC236}">
                <a16:creationId xmlns:a16="http://schemas.microsoft.com/office/drawing/2014/main" id="{E7954B7F-3090-449C-814F-365ED14CA160}"/>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pic>
        <p:nvPicPr>
          <p:cNvPr id="4" name="图片 3">
            <a:extLst>
              <a:ext uri="{FF2B5EF4-FFF2-40B4-BE49-F238E27FC236}">
                <a16:creationId xmlns:a16="http://schemas.microsoft.com/office/drawing/2014/main" id="{29F6FBA3-B0F9-495B-90A4-88C9B2868E2B}"/>
              </a:ext>
            </a:extLst>
          </p:cNvPr>
          <p:cNvPicPr>
            <a:picLocks noChangeAspect="1"/>
          </p:cNvPicPr>
          <p:nvPr/>
        </p:nvPicPr>
        <p:blipFill>
          <a:blip r:embed="rId5"/>
          <a:stretch>
            <a:fillRect/>
          </a:stretch>
        </p:blipFill>
        <p:spPr>
          <a:xfrm>
            <a:off x="4217426" y="3237068"/>
            <a:ext cx="8353881" cy="3379601"/>
          </a:xfrm>
          <a:prstGeom prst="rect">
            <a:avLst/>
          </a:prstGeom>
        </p:spPr>
      </p:pic>
    </p:spTree>
    <p:extLst>
      <p:ext uri="{BB962C8B-B14F-4D97-AF65-F5344CB8AC3E}">
        <p14:creationId xmlns:p14="http://schemas.microsoft.com/office/powerpoint/2010/main" val="228116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721262" y="153231"/>
            <a:ext cx="2829621"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上一期视频</a:t>
            </a:r>
          </a:p>
        </p:txBody>
      </p:sp>
      <p:sp>
        <p:nvSpPr>
          <p:cNvPr id="27" name="文本框 26">
            <a:extLst>
              <a:ext uri="{FF2B5EF4-FFF2-40B4-BE49-F238E27FC236}">
                <a16:creationId xmlns:a16="http://schemas.microsoft.com/office/drawing/2014/main" id="{77E856B7-FED1-4F20-82DB-C4C9BF0F1A12}"/>
              </a:ext>
            </a:extLst>
          </p:cNvPr>
          <p:cNvSpPr txBox="1"/>
          <p:nvPr/>
        </p:nvSpPr>
        <p:spPr>
          <a:xfrm>
            <a:off x="146585" y="1415899"/>
            <a:ext cx="6096000" cy="369332"/>
          </a:xfrm>
          <a:prstGeom prst="rect">
            <a:avLst/>
          </a:prstGeom>
          <a:noFill/>
        </p:spPr>
        <p:txBody>
          <a:bodyPr wrap="square">
            <a:spAutoFit/>
          </a:bodyPr>
          <a:lstStyle/>
          <a:p>
            <a:r>
              <a:rPr lang="en-US" altLang="zh-CN" dirty="0">
                <a:hlinkClick r:id="rId3"/>
              </a:rPr>
              <a:t>【SNN</a:t>
            </a:r>
            <a:r>
              <a:rPr lang="zh-CN" altLang="en-US" dirty="0">
                <a:hlinkClick r:id="rId3"/>
              </a:rPr>
              <a:t>脉冲神经网络入门实战</a:t>
            </a:r>
            <a:r>
              <a:rPr lang="en-US" altLang="zh-CN" dirty="0">
                <a:hlinkClick r:id="rId3"/>
              </a:rPr>
              <a:t>01】</a:t>
            </a:r>
            <a:r>
              <a:rPr lang="zh-CN" altLang="en-US" dirty="0">
                <a:hlinkClick r:id="rId3"/>
              </a:rPr>
              <a:t>导论</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endParaRPr lang="zh-CN" altLang="en-US" dirty="0"/>
          </a:p>
        </p:txBody>
      </p:sp>
      <p:pic>
        <p:nvPicPr>
          <p:cNvPr id="28" name="图片 27">
            <a:extLst>
              <a:ext uri="{FF2B5EF4-FFF2-40B4-BE49-F238E27FC236}">
                <a16:creationId xmlns:a16="http://schemas.microsoft.com/office/drawing/2014/main" id="{24D0B681-F2CF-424F-AC97-B498A7DC80AC}"/>
              </a:ext>
            </a:extLst>
          </p:cNvPr>
          <p:cNvPicPr>
            <a:picLocks noChangeAspect="1"/>
          </p:cNvPicPr>
          <p:nvPr/>
        </p:nvPicPr>
        <p:blipFill>
          <a:blip r:embed="rId4"/>
          <a:stretch>
            <a:fillRect/>
          </a:stretch>
        </p:blipFill>
        <p:spPr>
          <a:xfrm>
            <a:off x="3234657" y="2003901"/>
            <a:ext cx="5802829" cy="4576391"/>
          </a:xfrm>
          <a:prstGeom prst="rect">
            <a:avLst/>
          </a:prstGeom>
        </p:spPr>
      </p:pic>
    </p:spTree>
    <p:extLst>
      <p:ext uri="{BB962C8B-B14F-4D97-AF65-F5344CB8AC3E}">
        <p14:creationId xmlns:p14="http://schemas.microsoft.com/office/powerpoint/2010/main" val="265904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323451" y="125687"/>
            <a:ext cx="3775393"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回顾脉冲神经元</a:t>
            </a:r>
          </a:p>
        </p:txBody>
      </p:sp>
      <p:sp>
        <p:nvSpPr>
          <p:cNvPr id="5" name="文本框 4"/>
          <p:cNvSpPr txBox="1"/>
          <p:nvPr/>
        </p:nvSpPr>
        <p:spPr>
          <a:xfrm>
            <a:off x="115148" y="1129351"/>
            <a:ext cx="6096000" cy="461665"/>
          </a:xfrm>
          <a:prstGeom prst="rect">
            <a:avLst/>
          </a:prstGeom>
          <a:noFill/>
        </p:spPr>
        <p:txBody>
          <a:bodyPr wrap="square">
            <a:spAutoFit/>
          </a:bodyPr>
          <a:lstStyle/>
          <a:p>
            <a:r>
              <a:rPr lang="zh-CN" altLang="en-US" sz="2400" b="1" i="0" dirty="0">
                <a:solidFill>
                  <a:srgbClr val="333333"/>
                </a:solidFill>
                <a:effectLst/>
                <a:latin typeface="MiSans"/>
              </a:rPr>
              <a:t>神经元的生理机能</a:t>
            </a:r>
            <a:endParaRPr lang="zh-CN" altLang="en-US" sz="2400" dirty="0"/>
          </a:p>
        </p:txBody>
      </p:sp>
      <p:sp>
        <p:nvSpPr>
          <p:cNvPr id="6" name="矩形: 圆角 5"/>
          <p:cNvSpPr/>
          <p:nvPr/>
        </p:nvSpPr>
        <p:spPr>
          <a:xfrm>
            <a:off x="331157" y="2048972"/>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静息电位</a:t>
            </a:r>
            <a:endParaRPr lang="zh-CN" altLang="en-US" dirty="0"/>
          </a:p>
        </p:txBody>
      </p:sp>
      <p:sp>
        <p:nvSpPr>
          <p:cNvPr id="7" name="矩形: 圆角 6"/>
          <p:cNvSpPr/>
          <p:nvPr/>
        </p:nvSpPr>
        <p:spPr>
          <a:xfrm>
            <a:off x="3514189" y="2043225"/>
            <a:ext cx="1832634"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膜电位累积</a:t>
            </a:r>
            <a:endParaRPr lang="zh-CN" altLang="en-US" dirty="0"/>
          </a:p>
        </p:txBody>
      </p:sp>
      <p:sp>
        <p:nvSpPr>
          <p:cNvPr id="8" name="矩形: 圆角 7"/>
          <p:cNvSpPr/>
          <p:nvPr/>
        </p:nvSpPr>
        <p:spPr>
          <a:xfrm>
            <a:off x="10708639" y="2048972"/>
            <a:ext cx="1356785"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静息电位</a:t>
            </a:r>
            <a:endParaRPr lang="zh-CN" altLang="en-US" dirty="0"/>
          </a:p>
        </p:txBody>
      </p:sp>
      <p:cxnSp>
        <p:nvCxnSpPr>
          <p:cNvPr id="9" name="直接箭头连接符 8"/>
          <p:cNvCxnSpPr>
            <a:stCxn id="6" idx="3"/>
            <a:endCxn id="7" idx="1"/>
          </p:cNvCxnSpPr>
          <p:nvPr/>
        </p:nvCxnSpPr>
        <p:spPr>
          <a:xfrm flipV="1">
            <a:off x="1798030" y="2329955"/>
            <a:ext cx="1716159" cy="5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31231" y="1926350"/>
            <a:ext cx="1572866" cy="369332"/>
          </a:xfrm>
          <a:prstGeom prst="rect">
            <a:avLst/>
          </a:prstGeom>
          <a:noFill/>
        </p:spPr>
        <p:txBody>
          <a:bodyPr wrap="none" rtlCol="0">
            <a:spAutoFit/>
          </a:bodyPr>
          <a:lstStyle/>
          <a:p>
            <a:r>
              <a:rPr lang="zh-CN" altLang="en-US" dirty="0"/>
              <a:t>外界刺激输入</a:t>
            </a:r>
          </a:p>
        </p:txBody>
      </p:sp>
      <p:sp>
        <p:nvSpPr>
          <p:cNvPr id="11" name="文本框 10"/>
          <p:cNvSpPr txBox="1"/>
          <p:nvPr/>
        </p:nvSpPr>
        <p:spPr>
          <a:xfrm>
            <a:off x="2082118" y="2368103"/>
            <a:ext cx="877163" cy="369332"/>
          </a:xfrm>
          <a:prstGeom prst="rect">
            <a:avLst/>
          </a:prstGeom>
          <a:noFill/>
        </p:spPr>
        <p:txBody>
          <a:bodyPr wrap="none" rtlCol="0">
            <a:spAutoFit/>
          </a:bodyPr>
          <a:lstStyle/>
          <a:p>
            <a:r>
              <a:rPr lang="zh-CN" altLang="en-US" dirty="0"/>
              <a:t>去极化</a:t>
            </a:r>
          </a:p>
        </p:txBody>
      </p:sp>
      <p:sp>
        <p:nvSpPr>
          <p:cNvPr id="12" name="文本框 11"/>
          <p:cNvSpPr txBox="1"/>
          <p:nvPr/>
        </p:nvSpPr>
        <p:spPr>
          <a:xfrm>
            <a:off x="9665830" y="1925069"/>
            <a:ext cx="877163" cy="369332"/>
          </a:xfrm>
          <a:prstGeom prst="rect">
            <a:avLst/>
          </a:prstGeom>
          <a:noFill/>
        </p:spPr>
        <p:txBody>
          <a:bodyPr wrap="none" rtlCol="0">
            <a:spAutoFit/>
          </a:bodyPr>
          <a:lstStyle/>
          <a:p>
            <a:r>
              <a:rPr lang="zh-CN" altLang="en-US" dirty="0"/>
              <a:t>复极化</a:t>
            </a:r>
          </a:p>
        </p:txBody>
      </p:sp>
      <p:sp>
        <p:nvSpPr>
          <p:cNvPr id="13" name="矩形: 圆角 12"/>
          <p:cNvSpPr/>
          <p:nvPr/>
        </p:nvSpPr>
        <p:spPr>
          <a:xfrm>
            <a:off x="6630441" y="1435789"/>
            <a:ext cx="2540651"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产生</a:t>
            </a:r>
            <a:r>
              <a:rPr lang="zh-CN" altLang="en-US" b="1" dirty="0">
                <a:solidFill>
                  <a:srgbClr val="FF0000"/>
                </a:solidFill>
                <a:latin typeface="Inter"/>
              </a:rPr>
              <a:t>动作电位</a:t>
            </a:r>
            <a:r>
              <a:rPr lang="zh-CN" altLang="en-US" b="1" dirty="0">
                <a:solidFill>
                  <a:srgbClr val="000000"/>
                </a:solidFill>
                <a:latin typeface="Inter"/>
              </a:rPr>
              <a:t>，</a:t>
            </a:r>
            <a:endParaRPr lang="en-US" altLang="zh-CN" b="1" dirty="0">
              <a:solidFill>
                <a:srgbClr val="000000"/>
              </a:solidFill>
              <a:latin typeface="Inter"/>
            </a:endParaRPr>
          </a:p>
          <a:p>
            <a:pPr algn="ctr"/>
            <a:r>
              <a:rPr lang="zh-CN" altLang="en-US" b="1" dirty="0">
                <a:solidFill>
                  <a:srgbClr val="000000"/>
                </a:solidFill>
                <a:latin typeface="Inter"/>
              </a:rPr>
              <a:t>传递给下一个神经元</a:t>
            </a:r>
            <a:endParaRPr lang="zh-CN" altLang="en-US" dirty="0"/>
          </a:p>
        </p:txBody>
      </p:sp>
      <p:cxnSp>
        <p:nvCxnSpPr>
          <p:cNvPr id="14" name="连接符: 肘形 13"/>
          <p:cNvCxnSpPr>
            <a:stCxn id="7" idx="3"/>
            <a:endCxn id="13" idx="1"/>
          </p:cNvCxnSpPr>
          <p:nvPr/>
        </p:nvCxnSpPr>
        <p:spPr>
          <a:xfrm flipV="1">
            <a:off x="5346823" y="1722519"/>
            <a:ext cx="1283618" cy="60743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p:cNvCxnSpPr>
            <a:stCxn id="13" idx="3"/>
            <a:endCxn id="8" idx="1"/>
          </p:cNvCxnSpPr>
          <p:nvPr/>
        </p:nvCxnSpPr>
        <p:spPr>
          <a:xfrm>
            <a:off x="9171092" y="1722519"/>
            <a:ext cx="1537547" cy="613183"/>
          </a:xfrm>
          <a:prstGeom prst="bentConnector3">
            <a:avLst>
              <a:gd name="adj1" fmla="val 2709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52314" y="1175517"/>
            <a:ext cx="1800493" cy="369332"/>
          </a:xfrm>
          <a:prstGeom prst="rect">
            <a:avLst/>
          </a:prstGeom>
          <a:noFill/>
        </p:spPr>
        <p:txBody>
          <a:bodyPr wrap="none" rtlCol="0">
            <a:spAutoFit/>
          </a:bodyPr>
          <a:lstStyle/>
          <a:p>
            <a:r>
              <a:rPr lang="zh-CN" altLang="en-US" dirty="0"/>
              <a:t>膜电位</a:t>
            </a:r>
            <a:r>
              <a:rPr lang="zh-CN" altLang="en-US" b="1" dirty="0">
                <a:solidFill>
                  <a:srgbClr val="FF0000"/>
                </a:solidFill>
              </a:rPr>
              <a:t>大于</a:t>
            </a:r>
            <a:r>
              <a:rPr lang="zh-CN" altLang="en-US" dirty="0"/>
              <a:t>阈值</a:t>
            </a:r>
          </a:p>
        </p:txBody>
      </p:sp>
      <p:sp>
        <p:nvSpPr>
          <p:cNvPr id="19" name="矩形: 圆角 18"/>
          <p:cNvSpPr/>
          <p:nvPr/>
        </p:nvSpPr>
        <p:spPr>
          <a:xfrm>
            <a:off x="6630441" y="2552769"/>
            <a:ext cx="1951372"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仅产生局部电位</a:t>
            </a:r>
            <a:endParaRPr lang="zh-CN" altLang="en-US" dirty="0"/>
          </a:p>
        </p:txBody>
      </p:sp>
      <p:cxnSp>
        <p:nvCxnSpPr>
          <p:cNvPr id="20" name="连接符: 肘形 19"/>
          <p:cNvCxnSpPr>
            <a:stCxn id="7" idx="3"/>
            <a:endCxn id="19" idx="1"/>
          </p:cNvCxnSpPr>
          <p:nvPr/>
        </p:nvCxnSpPr>
        <p:spPr>
          <a:xfrm>
            <a:off x="5346823" y="2329955"/>
            <a:ext cx="1283618" cy="50954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829948" y="2944437"/>
            <a:ext cx="1800493" cy="369332"/>
          </a:xfrm>
          <a:prstGeom prst="rect">
            <a:avLst/>
          </a:prstGeom>
          <a:noFill/>
        </p:spPr>
        <p:txBody>
          <a:bodyPr wrap="none" rtlCol="0">
            <a:spAutoFit/>
          </a:bodyPr>
          <a:lstStyle/>
          <a:p>
            <a:r>
              <a:rPr lang="zh-CN" altLang="en-US" dirty="0"/>
              <a:t>膜电位</a:t>
            </a:r>
            <a:r>
              <a:rPr lang="zh-CN" altLang="en-US" b="1" dirty="0">
                <a:solidFill>
                  <a:srgbClr val="FF0000"/>
                </a:solidFill>
              </a:rPr>
              <a:t>小于</a:t>
            </a:r>
            <a:r>
              <a:rPr lang="zh-CN" altLang="en-US" dirty="0"/>
              <a:t>阈值</a:t>
            </a:r>
          </a:p>
        </p:txBody>
      </p:sp>
      <p:cxnSp>
        <p:nvCxnSpPr>
          <p:cNvPr id="22" name="连接符: 肘形 21"/>
          <p:cNvCxnSpPr>
            <a:stCxn id="19" idx="3"/>
            <a:endCxn id="8" idx="1"/>
          </p:cNvCxnSpPr>
          <p:nvPr/>
        </p:nvCxnSpPr>
        <p:spPr>
          <a:xfrm flipV="1">
            <a:off x="8581813" y="2335702"/>
            <a:ext cx="2126826" cy="503797"/>
          </a:xfrm>
          <a:prstGeom prst="bentConnector3">
            <a:avLst>
              <a:gd name="adj1" fmla="val 4745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stretch>
            <a:fillRect/>
          </a:stretch>
        </p:blipFill>
        <p:spPr>
          <a:xfrm>
            <a:off x="211739" y="3180740"/>
            <a:ext cx="3697831" cy="3507927"/>
          </a:xfrm>
          <a:prstGeom prst="rect">
            <a:avLst/>
          </a:prstGeom>
        </p:spPr>
      </p:pic>
      <p:graphicFrame>
        <p:nvGraphicFramePr>
          <p:cNvPr id="24" name="表格 62"/>
          <p:cNvGraphicFramePr>
            <a:graphicFrameLocks noGrp="1"/>
          </p:cNvGraphicFramePr>
          <p:nvPr/>
        </p:nvGraphicFramePr>
        <p:xfrm>
          <a:off x="4301067" y="3635773"/>
          <a:ext cx="7527291" cy="3021192"/>
        </p:xfrm>
        <a:graphic>
          <a:graphicData uri="http://schemas.openxmlformats.org/drawingml/2006/table">
            <a:tbl>
              <a:tblPr firstRow="1" bandRow="1">
                <a:tableStyleId>{5C22544A-7EE6-4342-B048-85BDC9FD1C3A}</a:tableStyleId>
              </a:tblPr>
              <a:tblGrid>
                <a:gridCol w="1610022">
                  <a:extLst>
                    <a:ext uri="{9D8B030D-6E8A-4147-A177-3AD203B41FA5}">
                      <a16:colId xmlns:a16="http://schemas.microsoft.com/office/drawing/2014/main" val="20000"/>
                    </a:ext>
                  </a:extLst>
                </a:gridCol>
                <a:gridCol w="5917269">
                  <a:extLst>
                    <a:ext uri="{9D8B030D-6E8A-4147-A177-3AD203B41FA5}">
                      <a16:colId xmlns:a16="http://schemas.microsoft.com/office/drawing/2014/main" val="20001"/>
                    </a:ext>
                  </a:extLst>
                </a:gridCol>
              </a:tblGrid>
              <a:tr h="290139">
                <a:tc>
                  <a:txBody>
                    <a:bodyPr/>
                    <a:lstStyle/>
                    <a:p>
                      <a:r>
                        <a:rPr lang="zh-CN" altLang="en-US"/>
                        <a:t>特性</a:t>
                      </a:r>
                    </a:p>
                  </a:txBody>
                  <a:tcPr anchor="ctr"/>
                </a:tc>
                <a:tc>
                  <a:txBody>
                    <a:bodyPr/>
                    <a:lstStyle/>
                    <a:p>
                      <a:r>
                        <a:rPr lang="zh-CN" altLang="en-US" dirty="0"/>
                        <a:t>说明</a:t>
                      </a:r>
                    </a:p>
                  </a:txBody>
                  <a:tcPr anchor="ctr"/>
                </a:tc>
                <a:extLst>
                  <a:ext uri="{0D108BD9-81ED-4DB2-BD59-A6C34878D82A}">
                    <a16:rowId xmlns:a16="http://schemas.microsoft.com/office/drawing/2014/main" val="10000"/>
                  </a:ext>
                </a:extLst>
              </a:tr>
              <a:tr h="647667">
                <a:tc>
                  <a:txBody>
                    <a:bodyPr/>
                    <a:lstStyle/>
                    <a:p>
                      <a:r>
                        <a:rPr lang="zh-CN" altLang="en-US" sz="1600" b="1" dirty="0"/>
                        <a:t>全有或全无法则</a:t>
                      </a:r>
                      <a:endParaRPr lang="zh-CN" altLang="en-US" sz="1600" dirty="0"/>
                    </a:p>
                  </a:txBody>
                  <a:tcPr anchor="ctr"/>
                </a:tc>
                <a:tc>
                  <a:txBody>
                    <a:bodyPr/>
                    <a:lstStyle/>
                    <a:p>
                      <a:r>
                        <a:rPr lang="zh-CN" altLang="en-US" sz="1600"/>
                        <a:t>一旦达到阈值，就一定会产生完整动作电位；不到阈值则不发生</a:t>
                      </a:r>
                    </a:p>
                  </a:txBody>
                  <a:tcPr anchor="ctr"/>
                </a:tc>
                <a:extLst>
                  <a:ext uri="{0D108BD9-81ED-4DB2-BD59-A6C34878D82A}">
                    <a16:rowId xmlns:a16="http://schemas.microsoft.com/office/drawing/2014/main" val="10001"/>
                  </a:ext>
                </a:extLst>
              </a:tr>
              <a:tr h="453366">
                <a:tc>
                  <a:txBody>
                    <a:bodyPr/>
                    <a:lstStyle/>
                    <a:p>
                      <a:r>
                        <a:rPr lang="zh-CN" altLang="en-US" sz="1600" b="1"/>
                        <a:t>不可叠加</a:t>
                      </a:r>
                      <a:endParaRPr lang="zh-CN" altLang="en-US" sz="1600"/>
                    </a:p>
                  </a:txBody>
                  <a:tcPr anchor="ctr"/>
                </a:tc>
                <a:tc>
                  <a:txBody>
                    <a:bodyPr/>
                    <a:lstStyle/>
                    <a:p>
                      <a:r>
                        <a:rPr lang="zh-CN" altLang="en-US" sz="1600"/>
                        <a:t>同一位置不能同时发生两个动作电位</a:t>
                      </a:r>
                    </a:p>
                  </a:txBody>
                  <a:tcPr anchor="ctr"/>
                </a:tc>
                <a:extLst>
                  <a:ext uri="{0D108BD9-81ED-4DB2-BD59-A6C34878D82A}">
                    <a16:rowId xmlns:a16="http://schemas.microsoft.com/office/drawing/2014/main" val="10002"/>
                  </a:ext>
                </a:extLst>
              </a:tr>
              <a:tr h="453366">
                <a:tc>
                  <a:txBody>
                    <a:bodyPr/>
                    <a:lstStyle/>
                    <a:p>
                      <a:r>
                        <a:rPr lang="zh-CN" altLang="en-US" sz="1600" b="1"/>
                        <a:t>不可逆性</a:t>
                      </a:r>
                      <a:endParaRPr lang="zh-CN" altLang="en-US" sz="1600"/>
                    </a:p>
                  </a:txBody>
                  <a:tcPr anchor="ctr"/>
                </a:tc>
                <a:tc>
                  <a:txBody>
                    <a:bodyPr/>
                    <a:lstStyle/>
                    <a:p>
                      <a:r>
                        <a:rPr lang="zh-CN" altLang="en-US" sz="1600"/>
                        <a:t>动作电位一旦启动，只能向前传播，不能反向</a:t>
                      </a:r>
                    </a:p>
                  </a:txBody>
                  <a:tcPr anchor="ctr"/>
                </a:tc>
                <a:extLst>
                  <a:ext uri="{0D108BD9-81ED-4DB2-BD59-A6C34878D82A}">
                    <a16:rowId xmlns:a16="http://schemas.microsoft.com/office/drawing/2014/main" val="10003"/>
                  </a:ext>
                </a:extLst>
              </a:tr>
              <a:tr h="647667">
                <a:tc>
                  <a:txBody>
                    <a:bodyPr/>
                    <a:lstStyle/>
                    <a:p>
                      <a:r>
                        <a:rPr lang="zh-CN" altLang="en-US" sz="1600" b="1"/>
                        <a:t>不应期存在</a:t>
                      </a:r>
                      <a:endParaRPr lang="zh-CN" altLang="en-US" sz="1600"/>
                    </a:p>
                  </a:txBody>
                  <a:tcPr anchor="ctr"/>
                </a:tc>
                <a:tc>
                  <a:txBody>
                    <a:bodyPr/>
                    <a:lstStyle/>
                    <a:p>
                      <a:r>
                        <a:rPr lang="zh-CN" altLang="en-US" sz="1600"/>
                        <a:t>动作电位后有一段时间无法再次激发神经元（超极化阶段）</a:t>
                      </a:r>
                    </a:p>
                  </a:txBody>
                  <a:tcPr anchor="ctr"/>
                </a:tc>
                <a:extLst>
                  <a:ext uri="{0D108BD9-81ED-4DB2-BD59-A6C34878D82A}">
                    <a16:rowId xmlns:a16="http://schemas.microsoft.com/office/drawing/2014/main" val="10004"/>
                  </a:ext>
                </a:extLst>
              </a:tr>
              <a:tr h="453366">
                <a:tc>
                  <a:txBody>
                    <a:bodyPr/>
                    <a:lstStyle/>
                    <a:p>
                      <a:r>
                        <a:rPr lang="zh-CN" altLang="en-US" sz="1600" b="1"/>
                        <a:t>主动传播</a:t>
                      </a:r>
                      <a:endParaRPr lang="zh-CN" altLang="en-US" sz="1600"/>
                    </a:p>
                  </a:txBody>
                  <a:tcPr anchor="ctr"/>
                </a:tc>
                <a:tc>
                  <a:txBody>
                    <a:bodyPr/>
                    <a:lstStyle/>
                    <a:p>
                      <a:r>
                        <a:rPr lang="zh-CN" altLang="en-US" sz="1600" dirty="0"/>
                        <a:t>动作电位可沿轴突传播较远距离，不会衰减</a:t>
                      </a:r>
                    </a:p>
                  </a:txBody>
                  <a:tcPr anchor="ctr"/>
                </a:tc>
                <a:extLst>
                  <a:ext uri="{0D108BD9-81ED-4DB2-BD59-A6C34878D82A}">
                    <a16:rowId xmlns:a16="http://schemas.microsoft.com/office/drawing/2014/main" val="10005"/>
                  </a:ext>
                </a:extLst>
              </a:tr>
            </a:tbl>
          </a:graphicData>
        </a:graphic>
      </p:graphicFrame>
      <p:sp>
        <p:nvSpPr>
          <p:cNvPr id="25" name="对话气泡: 椭圆形 24"/>
          <p:cNvSpPr/>
          <p:nvPr/>
        </p:nvSpPr>
        <p:spPr>
          <a:xfrm>
            <a:off x="8866293" y="1055650"/>
            <a:ext cx="2323680" cy="468243"/>
          </a:xfrm>
          <a:prstGeom prst="wedgeEllipseCallout">
            <a:avLst>
              <a:gd name="adj1" fmla="val -55993"/>
              <a:gd name="adj2" fmla="val 7999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输出脉冲</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pic>
        <p:nvPicPr>
          <p:cNvPr id="3" name="图片 2"/>
          <p:cNvPicPr>
            <a:picLocks noChangeAspect="1"/>
          </p:cNvPicPr>
          <p:nvPr/>
        </p:nvPicPr>
        <p:blipFill>
          <a:blip r:embed="rId3"/>
          <a:stretch>
            <a:fillRect/>
          </a:stretch>
        </p:blipFill>
        <p:spPr>
          <a:xfrm>
            <a:off x="145627" y="1112562"/>
            <a:ext cx="3838839" cy="2555198"/>
          </a:xfrm>
          <a:prstGeom prst="rect">
            <a:avLst/>
          </a:prstGeom>
        </p:spPr>
      </p:pic>
      <p:graphicFrame>
        <p:nvGraphicFramePr>
          <p:cNvPr id="4" name="表格 4"/>
          <p:cNvGraphicFramePr>
            <a:graphicFrameLocks noGrp="1"/>
          </p:cNvGraphicFramePr>
          <p:nvPr/>
        </p:nvGraphicFramePr>
        <p:xfrm>
          <a:off x="145627" y="3765973"/>
          <a:ext cx="11900745" cy="3017201"/>
        </p:xfrm>
        <a:graphic>
          <a:graphicData uri="http://schemas.openxmlformats.org/drawingml/2006/table">
            <a:tbl>
              <a:tblPr firstRow="1" bandRow="1">
                <a:tableStyleId>{5C22544A-7EE6-4342-B048-85BDC9FD1C3A}</a:tableStyleId>
              </a:tblPr>
              <a:tblGrid>
                <a:gridCol w="3830322">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2888823">
                  <a:extLst>
                    <a:ext uri="{9D8B030D-6E8A-4147-A177-3AD203B41FA5}">
                      <a16:colId xmlns:a16="http://schemas.microsoft.com/office/drawing/2014/main" val="20002"/>
                    </a:ext>
                  </a:extLst>
                </a:gridCol>
              </a:tblGrid>
              <a:tr h="327145">
                <a:tc>
                  <a:txBody>
                    <a:bodyPr/>
                    <a:lstStyle/>
                    <a:p>
                      <a:pPr algn="ctr"/>
                      <a:r>
                        <a:rPr lang="zh-CN" altLang="en-US" dirty="0"/>
                        <a:t>模型名称</a:t>
                      </a:r>
                    </a:p>
                  </a:txBody>
                  <a:tcPr anchor="ctr"/>
                </a:tc>
                <a:tc>
                  <a:txBody>
                    <a:bodyPr/>
                    <a:lstStyle/>
                    <a:p>
                      <a:pPr algn="ctr"/>
                      <a:r>
                        <a:rPr lang="zh-CN" altLang="en-US" dirty="0"/>
                        <a:t>简要介绍</a:t>
                      </a:r>
                    </a:p>
                  </a:txBody>
                  <a:tcPr anchor="ctr"/>
                </a:tc>
                <a:tc>
                  <a:txBody>
                    <a:bodyPr/>
                    <a:lstStyle/>
                    <a:p>
                      <a:pPr algn="ctr"/>
                      <a:r>
                        <a:rPr lang="zh-CN" altLang="en-US" dirty="0"/>
                        <a:t>主要特点</a:t>
                      </a:r>
                    </a:p>
                  </a:txBody>
                  <a:tcPr anchor="ctr"/>
                </a:tc>
                <a:extLst>
                  <a:ext uri="{0D108BD9-81ED-4DB2-BD59-A6C34878D82A}">
                    <a16:rowId xmlns:a16="http://schemas.microsoft.com/office/drawing/2014/main" val="10000"/>
                  </a:ext>
                </a:extLst>
              </a:tr>
              <a:tr h="463455">
                <a:tc>
                  <a:txBody>
                    <a:bodyPr/>
                    <a:lstStyle/>
                    <a:p>
                      <a:pPr algn="ctr"/>
                      <a:r>
                        <a:rPr lang="en-US" sz="1400" b="1" dirty="0"/>
                        <a:t>LIF</a:t>
                      </a:r>
                      <a:r>
                        <a:rPr lang="zh-CN" altLang="en-US" sz="1400" b="1" dirty="0"/>
                        <a:t>模型</a:t>
                      </a:r>
                      <a:r>
                        <a:rPr lang="zh-CN" altLang="en-US" sz="1400" dirty="0"/>
                        <a:t>（</a:t>
                      </a:r>
                      <a:r>
                        <a:rPr lang="en-US" sz="1400" dirty="0"/>
                        <a:t>Leaky Integrate-and-Fire）</a:t>
                      </a:r>
                    </a:p>
                  </a:txBody>
                  <a:tcPr anchor="ctr"/>
                </a:tc>
                <a:tc>
                  <a:txBody>
                    <a:bodyPr/>
                    <a:lstStyle/>
                    <a:p>
                      <a:r>
                        <a:rPr lang="zh-CN" altLang="en-US" sz="1400" dirty="0"/>
                        <a:t>最简单的脉冲神经元模型，模拟神经元电压积累和泄露过程，当超过阈值时放电</a:t>
                      </a:r>
                    </a:p>
                  </a:txBody>
                  <a:tcPr anchor="ctr"/>
                </a:tc>
                <a:tc>
                  <a:txBody>
                    <a:bodyPr/>
                    <a:lstStyle/>
                    <a:p>
                      <a:r>
                        <a:rPr lang="zh-CN" altLang="en-US" sz="1400" dirty="0"/>
                        <a:t>计算开销低、生物真实性低</a:t>
                      </a:r>
                    </a:p>
                  </a:txBody>
                  <a:tcPr anchor="ctr"/>
                </a:tc>
                <a:extLst>
                  <a:ext uri="{0D108BD9-81ED-4DB2-BD59-A6C34878D82A}">
                    <a16:rowId xmlns:a16="http://schemas.microsoft.com/office/drawing/2014/main" val="10001"/>
                  </a:ext>
                </a:extLst>
              </a:tr>
              <a:tr h="452039">
                <a:tc>
                  <a:txBody>
                    <a:bodyPr/>
                    <a:lstStyle/>
                    <a:p>
                      <a:pPr algn="ctr"/>
                      <a:r>
                        <a:rPr lang="zh-CN" altLang="en-US" sz="1400" b="1" dirty="0"/>
                        <a:t>自适应指数</a:t>
                      </a:r>
                      <a:r>
                        <a:rPr lang="en-US" sz="1400" b="1" dirty="0"/>
                        <a:t>LIF</a:t>
                      </a:r>
                      <a:r>
                        <a:rPr lang="zh-CN" altLang="en-US" sz="1400" b="1" dirty="0"/>
                        <a:t>模型</a:t>
                      </a:r>
                      <a:r>
                        <a:rPr lang="zh-CN" altLang="en-US" sz="1400" dirty="0"/>
                        <a:t>（</a:t>
                      </a:r>
                      <a:r>
                        <a:rPr lang="en-US" sz="1400" dirty="0"/>
                        <a:t>Adaptive Exponential LIF）</a:t>
                      </a:r>
                    </a:p>
                  </a:txBody>
                  <a:tcPr anchor="ctr"/>
                </a:tc>
                <a:tc>
                  <a:txBody>
                    <a:bodyPr/>
                    <a:lstStyle/>
                    <a:p>
                      <a:r>
                        <a:rPr lang="zh-CN" altLang="en-US" sz="1400" dirty="0"/>
                        <a:t>在</a:t>
                      </a:r>
                      <a:r>
                        <a:rPr lang="en-US" altLang="zh-CN" sz="1400" dirty="0"/>
                        <a:t>LIF</a:t>
                      </a:r>
                      <a:r>
                        <a:rPr lang="zh-CN" altLang="en-US" sz="1400" dirty="0"/>
                        <a:t>模型基础上引入指数上升和适应性电流，更贴近生物行为</a:t>
                      </a:r>
                    </a:p>
                  </a:txBody>
                  <a:tcPr anchor="ctr"/>
                </a:tc>
                <a:tc>
                  <a:txBody>
                    <a:bodyPr/>
                    <a:lstStyle/>
                    <a:p>
                      <a:r>
                        <a:rPr lang="zh-CN" altLang="en-US" sz="1400"/>
                        <a:t>平衡计算复杂度和生物真实性</a:t>
                      </a:r>
                    </a:p>
                  </a:txBody>
                  <a:tcPr anchor="ctr"/>
                </a:tc>
                <a:extLst>
                  <a:ext uri="{0D108BD9-81ED-4DB2-BD59-A6C34878D82A}">
                    <a16:rowId xmlns:a16="http://schemas.microsoft.com/office/drawing/2014/main" val="10002"/>
                  </a:ext>
                </a:extLst>
              </a:tr>
              <a:tr h="387694">
                <a:tc>
                  <a:txBody>
                    <a:bodyPr/>
                    <a:lstStyle/>
                    <a:p>
                      <a:pPr algn="ctr"/>
                      <a:r>
                        <a:rPr lang="zh-CN" altLang="en-US" sz="1400" b="1" dirty="0"/>
                        <a:t>二阶</a:t>
                      </a:r>
                      <a:r>
                        <a:rPr lang="en-US" sz="1400" b="1" dirty="0"/>
                        <a:t>LIF</a:t>
                      </a:r>
                      <a:r>
                        <a:rPr lang="zh-CN" altLang="en-US" sz="1400" b="1" dirty="0"/>
                        <a:t>模型</a:t>
                      </a:r>
                      <a:r>
                        <a:rPr lang="zh-CN" altLang="en-US" sz="1400" dirty="0"/>
                        <a:t>（</a:t>
                      </a:r>
                      <a:r>
                        <a:rPr lang="en-US" sz="1400" dirty="0"/>
                        <a:t>Second-order LIF）</a:t>
                      </a:r>
                    </a:p>
                  </a:txBody>
                  <a:tcPr anchor="ctr"/>
                </a:tc>
                <a:tc>
                  <a:txBody>
                    <a:bodyPr/>
                    <a:lstStyle/>
                    <a:p>
                      <a:r>
                        <a:rPr lang="zh-CN" altLang="en-US" sz="1400" dirty="0"/>
                        <a:t>增加了对电压变化速率的建模，模拟更复杂的动态特性</a:t>
                      </a:r>
                    </a:p>
                  </a:txBody>
                  <a:tcPr anchor="ctr"/>
                </a:tc>
                <a:tc>
                  <a:txBody>
                    <a:bodyPr/>
                    <a:lstStyle/>
                    <a:p>
                      <a:r>
                        <a:rPr lang="zh-CN" altLang="en-US" sz="1400" dirty="0"/>
                        <a:t>表现更复杂的放电模式</a:t>
                      </a:r>
                    </a:p>
                  </a:txBody>
                  <a:tcPr anchor="ctr"/>
                </a:tc>
                <a:extLst>
                  <a:ext uri="{0D108BD9-81ED-4DB2-BD59-A6C34878D82A}">
                    <a16:rowId xmlns:a16="http://schemas.microsoft.com/office/drawing/2014/main" val="10003"/>
                  </a:ext>
                </a:extLst>
              </a:tr>
              <a:tr h="463455">
                <a:tc>
                  <a:txBody>
                    <a:bodyPr/>
                    <a:lstStyle/>
                    <a:p>
                      <a:pPr algn="ctr"/>
                      <a:r>
                        <a:rPr lang="en-US" sz="1400" b="1"/>
                        <a:t>FitzHugh-Nagumo</a:t>
                      </a:r>
                      <a:r>
                        <a:rPr lang="zh-CN" altLang="en-US" sz="1400" b="1"/>
                        <a:t>模型</a:t>
                      </a:r>
                      <a:endParaRPr lang="zh-CN" altLang="en-US" sz="1400"/>
                    </a:p>
                  </a:txBody>
                  <a:tcPr anchor="ctr"/>
                </a:tc>
                <a:tc>
                  <a:txBody>
                    <a:bodyPr/>
                    <a:lstStyle/>
                    <a:p>
                      <a:r>
                        <a:rPr lang="zh-CN" altLang="en-US" sz="1400" dirty="0"/>
                        <a:t>两变量简化形式的</a:t>
                      </a:r>
                      <a:r>
                        <a:rPr lang="en-US" altLang="zh-CN" sz="1400" dirty="0"/>
                        <a:t>Hodgkin-Huxley</a:t>
                      </a:r>
                      <a:r>
                        <a:rPr lang="zh-CN" altLang="en-US" sz="1400" dirty="0"/>
                        <a:t>模型，仍保留激发阈值和恢复变量机制</a:t>
                      </a:r>
                    </a:p>
                  </a:txBody>
                  <a:tcPr anchor="ctr"/>
                </a:tc>
                <a:tc>
                  <a:txBody>
                    <a:bodyPr/>
                    <a:lstStyle/>
                    <a:p>
                      <a:r>
                        <a:rPr lang="zh-CN" altLang="en-US" sz="1400" dirty="0"/>
                        <a:t>折中建模，生物真实性中等</a:t>
                      </a:r>
                    </a:p>
                  </a:txBody>
                  <a:tcPr anchor="ctr"/>
                </a:tc>
                <a:extLst>
                  <a:ext uri="{0D108BD9-81ED-4DB2-BD59-A6C34878D82A}">
                    <a16:rowId xmlns:a16="http://schemas.microsoft.com/office/drawing/2014/main" val="10004"/>
                  </a:ext>
                </a:extLst>
              </a:tr>
              <a:tr h="387694">
                <a:tc>
                  <a:txBody>
                    <a:bodyPr/>
                    <a:lstStyle/>
                    <a:p>
                      <a:pPr algn="ctr"/>
                      <a:r>
                        <a:rPr lang="en-US" sz="1400" b="1"/>
                        <a:t>Izhikevich</a:t>
                      </a:r>
                      <a:r>
                        <a:rPr lang="zh-CN" altLang="en-US" sz="1400" b="1"/>
                        <a:t>模型</a:t>
                      </a:r>
                      <a:endParaRPr lang="zh-CN" altLang="en-US" sz="1400"/>
                    </a:p>
                  </a:txBody>
                  <a:tcPr anchor="ctr"/>
                </a:tc>
                <a:tc>
                  <a:txBody>
                    <a:bodyPr/>
                    <a:lstStyle/>
                    <a:p>
                      <a:r>
                        <a:rPr lang="zh-CN" altLang="en-US" sz="1400" dirty="0"/>
                        <a:t>用四个参数即可模拟多种生物神经元放电模式，效率高</a:t>
                      </a:r>
                    </a:p>
                  </a:txBody>
                  <a:tcPr anchor="ctr"/>
                </a:tc>
                <a:tc>
                  <a:txBody>
                    <a:bodyPr/>
                    <a:lstStyle/>
                    <a:p>
                      <a:r>
                        <a:rPr lang="zh-CN" altLang="en-US" sz="1400" dirty="0"/>
                        <a:t>生物真实性高、计算效率也高</a:t>
                      </a:r>
                    </a:p>
                  </a:txBody>
                  <a:tcPr anchor="ctr"/>
                </a:tc>
                <a:extLst>
                  <a:ext uri="{0D108BD9-81ED-4DB2-BD59-A6C34878D82A}">
                    <a16:rowId xmlns:a16="http://schemas.microsoft.com/office/drawing/2014/main" val="10005"/>
                  </a:ext>
                </a:extLst>
              </a:tr>
              <a:tr h="387694">
                <a:tc>
                  <a:txBody>
                    <a:bodyPr/>
                    <a:lstStyle/>
                    <a:p>
                      <a:pPr algn="ctr"/>
                      <a:r>
                        <a:rPr lang="en-US" sz="1400" b="1" dirty="0"/>
                        <a:t>H-H</a:t>
                      </a:r>
                      <a:r>
                        <a:rPr lang="zh-CN" altLang="en-US" sz="1400" b="1" dirty="0"/>
                        <a:t>模型</a:t>
                      </a:r>
                      <a:r>
                        <a:rPr lang="zh-CN" altLang="en-US" sz="1400" dirty="0"/>
                        <a:t>（</a:t>
                      </a:r>
                      <a:r>
                        <a:rPr lang="en-US" sz="1400" dirty="0"/>
                        <a:t>Hodgkin-Huxley）</a:t>
                      </a:r>
                    </a:p>
                  </a:txBody>
                  <a:tcPr anchor="ctr"/>
                </a:tc>
                <a:tc>
                  <a:txBody>
                    <a:bodyPr/>
                    <a:lstStyle/>
                    <a:p>
                      <a:r>
                        <a:rPr lang="zh-CN" altLang="en-US" sz="1400" dirty="0"/>
                        <a:t>经典的生物神经元电活动模型，模拟钠钾离子通道</a:t>
                      </a:r>
                    </a:p>
                  </a:txBody>
                  <a:tcPr anchor="ctr"/>
                </a:tc>
                <a:tc>
                  <a:txBody>
                    <a:bodyPr/>
                    <a:lstStyle/>
                    <a:p>
                      <a:r>
                        <a:rPr lang="zh-CN" altLang="en-US" sz="1400" dirty="0"/>
                        <a:t>生物真实性最高，计算开销也最大</a:t>
                      </a:r>
                    </a:p>
                  </a:txBody>
                  <a:tcPr anchor="ctr"/>
                </a:tc>
                <a:extLst>
                  <a:ext uri="{0D108BD9-81ED-4DB2-BD59-A6C34878D82A}">
                    <a16:rowId xmlns:a16="http://schemas.microsoft.com/office/drawing/2014/main" val="10006"/>
                  </a:ext>
                </a:extLst>
              </a:tr>
            </a:tbl>
          </a:graphicData>
        </a:graphic>
      </p:graphicFrame>
      <p:sp>
        <p:nvSpPr>
          <p:cNvPr id="11" name="文本框 10"/>
          <p:cNvSpPr txBox="1"/>
          <p:nvPr/>
        </p:nvSpPr>
        <p:spPr>
          <a:xfrm>
            <a:off x="3984466" y="1213237"/>
            <a:ext cx="8071853" cy="923330"/>
          </a:xfrm>
          <a:prstGeom prst="rect">
            <a:avLst/>
          </a:prstGeom>
          <a:noFill/>
        </p:spPr>
        <p:txBody>
          <a:bodyPr wrap="square">
            <a:spAutoFit/>
          </a:bodyPr>
          <a:lstStyle/>
          <a:p>
            <a:r>
              <a:rPr lang="zh-CN" altLang="en-US" dirty="0"/>
              <a:t>这些模型的</a:t>
            </a:r>
            <a:r>
              <a:rPr lang="zh-CN" altLang="en-US" b="1" dirty="0"/>
              <a:t>共同目标</a:t>
            </a:r>
            <a:r>
              <a:rPr lang="zh-CN" altLang="en-US" dirty="0"/>
              <a:t>是模拟生物神经元的</a:t>
            </a:r>
            <a:r>
              <a:rPr lang="zh-CN" altLang="en-US" b="1" dirty="0"/>
              <a:t>放电行为（</a:t>
            </a:r>
            <a:r>
              <a:rPr lang="en-US" altLang="zh-CN" b="1" dirty="0"/>
              <a:t>spiking behavior</a:t>
            </a:r>
            <a:r>
              <a:rPr lang="zh-CN" altLang="en-US" b="1" dirty="0"/>
              <a:t>）</a:t>
            </a:r>
            <a:r>
              <a:rPr lang="zh-CN" altLang="en-US" dirty="0"/>
              <a:t>，即：</a:t>
            </a:r>
            <a:endParaRPr lang="en-US" altLang="zh-CN" dirty="0"/>
          </a:p>
          <a:p>
            <a:r>
              <a:rPr lang="zh-CN" altLang="en-US" b="1" dirty="0">
                <a:solidFill>
                  <a:srgbClr val="FF0000"/>
                </a:solidFill>
              </a:rPr>
              <a:t>建模神经动力学系统</a:t>
            </a:r>
            <a:r>
              <a:rPr lang="zh-CN" altLang="en-US" dirty="0"/>
              <a:t>：通过微分方程表示电压、电流和恢复变量的关系</a:t>
            </a:r>
            <a:endParaRPr lang="en-US" altLang="zh-CN" dirty="0"/>
          </a:p>
          <a:p>
            <a:r>
              <a:rPr lang="zh-CN" altLang="en-US" b="1" dirty="0">
                <a:solidFill>
                  <a:srgbClr val="FF0000"/>
                </a:solidFill>
              </a:rPr>
              <a:t>膜电位积累与阈值触发</a:t>
            </a:r>
            <a:r>
              <a:rPr lang="zh-CN" altLang="en-US" dirty="0"/>
              <a:t>：再现膜电位在时间上的积分，当超过阈值时触发脉冲</a:t>
            </a:r>
          </a:p>
        </p:txBody>
      </p:sp>
      <p:sp>
        <p:nvSpPr>
          <p:cNvPr id="13" name="矩形: 圆角 12"/>
          <p:cNvSpPr/>
          <p:nvPr/>
        </p:nvSpPr>
        <p:spPr>
          <a:xfrm>
            <a:off x="4081372" y="2289799"/>
            <a:ext cx="7878039" cy="107408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000000"/>
                </a:solidFill>
                <a:latin typeface="Inter"/>
              </a:rPr>
              <a:t>脉冲神经网络（</a:t>
            </a:r>
            <a:r>
              <a:rPr lang="en-US" altLang="zh-CN" dirty="0">
                <a:solidFill>
                  <a:srgbClr val="000000"/>
                </a:solidFill>
                <a:latin typeface="Inter"/>
              </a:rPr>
              <a:t>Spiking Neural Network</a:t>
            </a:r>
            <a:r>
              <a:rPr lang="zh-CN" altLang="en-US" dirty="0">
                <a:solidFill>
                  <a:srgbClr val="000000"/>
                </a:solidFill>
                <a:latin typeface="Inter"/>
              </a:rPr>
              <a:t>）</a:t>
            </a:r>
            <a:endParaRPr lang="en-US" altLang="zh-CN" dirty="0">
              <a:solidFill>
                <a:srgbClr val="000000"/>
              </a:solidFill>
              <a:latin typeface="Inter"/>
            </a:endParaRPr>
          </a:p>
          <a:p>
            <a:r>
              <a:rPr lang="zh-CN" altLang="en-US" dirty="0">
                <a:solidFill>
                  <a:srgbClr val="000000"/>
                </a:solidFill>
                <a:latin typeface="Inter"/>
              </a:rPr>
              <a:t>是一类以生物神经元为基础，通过膜电位积累与阈值触发机制实现时序信息编码与传播的神经网络架构。</a:t>
            </a:r>
            <a:endParaRPr lang="zh-CN" altLang="en-US" dirty="0"/>
          </a:p>
        </p:txBody>
      </p:sp>
      <p:sp>
        <p:nvSpPr>
          <p:cNvPr id="9" name="文本框 8">
            <a:extLst>
              <a:ext uri="{FF2B5EF4-FFF2-40B4-BE49-F238E27FC236}">
                <a16:creationId xmlns:a16="http://schemas.microsoft.com/office/drawing/2014/main" id="{ACEDCA7F-1C7A-4C6A-BF89-5B4B211D8652}"/>
              </a:ext>
            </a:extLst>
          </p:cNvPr>
          <p:cNvSpPr txBox="1"/>
          <p:nvPr/>
        </p:nvSpPr>
        <p:spPr>
          <a:xfrm>
            <a:off x="4323451" y="125687"/>
            <a:ext cx="3775393"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回顾脉冲神经元</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2" name="椭圆 1"/>
          <p:cNvSpPr/>
          <p:nvPr/>
        </p:nvSpPr>
        <p:spPr>
          <a:xfrm>
            <a:off x="2404534" y="2192794"/>
            <a:ext cx="745066" cy="707886"/>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848185" y="2098398"/>
            <a:ext cx="1632375" cy="89667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62107" y="2192793"/>
            <a:ext cx="1029546" cy="707886"/>
          </a:xfrm>
          <a:prstGeom prst="rect">
            <a:avLst/>
          </a:prstGeom>
          <a:noFill/>
        </p:spPr>
        <p:txBody>
          <a:bodyPr wrap="square">
            <a:spAutoFit/>
          </a:bodyPr>
          <a:lstStyle/>
          <a:p>
            <a:r>
              <a:rPr lang="zh-CN" altLang="en-US" sz="4000" dirty="0">
                <a:latin typeface="Times New Roman" panose="02020603050405020304" pitchFamily="18" charset="0"/>
                <a:cs typeface="Times New Roman" panose="02020603050405020304" pitchFamily="18" charset="0"/>
              </a:rPr>
              <a:t>Σ</a:t>
            </a:r>
            <a:endParaRPr lang="zh-CN" altLang="en-US" sz="4000" dirty="0"/>
          </a:p>
        </p:txBody>
      </p:sp>
      <p:sp>
        <p:nvSpPr>
          <p:cNvPr id="15" name="文本框 14"/>
          <p:cNvSpPr txBox="1"/>
          <p:nvPr/>
        </p:nvSpPr>
        <p:spPr>
          <a:xfrm>
            <a:off x="2976880" y="2346681"/>
            <a:ext cx="1764453" cy="400110"/>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ReLu</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Σ</a:t>
            </a:r>
            <a:r>
              <a:rPr lang="en-US" altLang="zh-CN" sz="2000" dirty="0">
                <a:latin typeface="Times New Roman" panose="02020603050405020304" pitchFamily="18" charset="0"/>
                <a:cs typeface="Times New Roman" panose="02020603050405020304" pitchFamily="18" charset="0"/>
              </a:rPr>
              <a:t>+b)</a:t>
            </a:r>
            <a:endParaRPr lang="zh-CN" altLang="en-US" sz="2000" dirty="0">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flipV="1">
            <a:off x="4480560" y="2546735"/>
            <a:ext cx="5384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62481" y="1632300"/>
            <a:ext cx="399626" cy="714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41" idx="6"/>
            <a:endCxn id="2" idx="2"/>
          </p:cNvCxnSpPr>
          <p:nvPr/>
        </p:nvCxnSpPr>
        <p:spPr>
          <a:xfrm>
            <a:off x="1371600" y="2546737"/>
            <a:ext cx="1032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062481" y="2773360"/>
            <a:ext cx="431799" cy="687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241125" y="1622375"/>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W1= 1.5</a:t>
            </a:r>
            <a:endParaRPr lang="zh-CN" altLang="en-US" sz="2000"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1319107" y="210590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W2 </a:t>
            </a:r>
            <a:r>
              <a:rPr lang="en-US" altLang="zh-CN" sz="12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0.6</a:t>
            </a:r>
            <a:endParaRPr lang="zh-CN" altLang="en-US" sz="2000"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2241124" y="321488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a:t>
            </a:r>
            <a:r>
              <a:rPr lang="en-US" altLang="zh-CN" sz="12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 -0.2</a:t>
            </a:r>
            <a:endParaRPr lang="zh-CN" altLang="en-US" sz="2000" dirty="0">
              <a:latin typeface="Times New Roman" panose="02020603050405020304" pitchFamily="18" charset="0"/>
              <a:cs typeface="Times New Roman" panose="02020603050405020304" pitchFamily="18" charset="0"/>
            </a:endParaRPr>
          </a:p>
        </p:txBody>
      </p:sp>
      <p:sp>
        <p:nvSpPr>
          <p:cNvPr id="40" name="椭圆 39"/>
          <p:cNvSpPr/>
          <p:nvPr/>
        </p:nvSpPr>
        <p:spPr>
          <a:xfrm>
            <a:off x="1713654" y="140885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2772" y="237552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802975" y="3386479"/>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a:endCxn id="40" idx="2"/>
          </p:cNvCxnSpPr>
          <p:nvPr/>
        </p:nvCxnSpPr>
        <p:spPr>
          <a:xfrm>
            <a:off x="365760" y="1580067"/>
            <a:ext cx="13478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203200" y="2535069"/>
            <a:ext cx="8195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602827" y="3614998"/>
            <a:ext cx="12001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365760" y="1191723"/>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Input1 = 2.2</a:t>
            </a:r>
            <a:endParaRPr lang="zh-CN" altLang="en-US" dirty="0"/>
          </a:p>
        </p:txBody>
      </p:sp>
      <p:sp>
        <p:nvSpPr>
          <p:cNvPr id="55" name="文本框 54"/>
          <p:cNvSpPr txBox="1"/>
          <p:nvPr/>
        </p:nvSpPr>
        <p:spPr>
          <a:xfrm>
            <a:off x="-2" y="1992000"/>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Input2 = -1.2</a:t>
            </a:r>
            <a:endParaRPr lang="zh-CN" altLang="en-US" dirty="0"/>
          </a:p>
        </p:txBody>
      </p:sp>
      <p:sp>
        <p:nvSpPr>
          <p:cNvPr id="56" name="文本框 55"/>
          <p:cNvSpPr txBox="1"/>
          <p:nvPr/>
        </p:nvSpPr>
        <p:spPr>
          <a:xfrm>
            <a:off x="298025" y="3208166"/>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Input3 = 0.4</a:t>
            </a:r>
            <a:endParaRPr lang="zh-CN" altLang="en-US" dirty="0"/>
          </a:p>
        </p:txBody>
      </p:sp>
      <p:sp>
        <p:nvSpPr>
          <p:cNvPr id="57" name="文本框 56"/>
          <p:cNvSpPr txBox="1"/>
          <p:nvPr/>
        </p:nvSpPr>
        <p:spPr>
          <a:xfrm>
            <a:off x="692314" y="4123771"/>
            <a:ext cx="5295480" cy="2308324"/>
          </a:xfrm>
          <a:prstGeom prst="rect">
            <a:avLst/>
          </a:prstGeom>
          <a:noFill/>
        </p:spPr>
        <p:txBody>
          <a:bodyPr wrap="square">
            <a:spAutoFit/>
          </a:bodyPr>
          <a:lstStyle/>
          <a:p>
            <a:r>
              <a:rPr lang="zh-CN" altLang="en-US" b="1" dirty="0"/>
              <a:t>线性计算</a:t>
            </a:r>
            <a:r>
              <a:rPr lang="zh-CN" altLang="en-US" dirty="0"/>
              <a:t>：</a:t>
            </a:r>
            <a:endParaRPr lang="en-US" altLang="zh-CN" dirty="0"/>
          </a:p>
          <a:p>
            <a:r>
              <a:rPr lang="en-US" altLang="zh-CN" sz="1800" dirty="0">
                <a:latin typeface="Times New Roman" panose="02020603050405020304" pitchFamily="18" charset="0"/>
                <a:cs typeface="Times New Roman" panose="02020603050405020304" pitchFamily="18" charset="0"/>
              </a:rPr>
              <a:t>Input1 * W1  + Input2 * W2 + Input3 * W3 + b</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2.2 * 1.5) + (-1.2 * 0.6) + (0.4 * -0.2) + 1</a:t>
            </a:r>
          </a:p>
          <a:p>
            <a:r>
              <a:rPr lang="en-US" altLang="zh-CN" dirty="0">
                <a:latin typeface="Times New Roman" panose="02020603050405020304" pitchFamily="18" charset="0"/>
                <a:cs typeface="Times New Roman" panose="02020603050405020304" pitchFamily="18" charset="0"/>
              </a:rPr>
              <a:t>= 3.3-0.72-0.08+1</a:t>
            </a:r>
          </a:p>
          <a:p>
            <a:r>
              <a:rPr lang="en-US" altLang="zh-CN" dirty="0">
                <a:latin typeface="Times New Roman" panose="02020603050405020304" pitchFamily="18" charset="0"/>
                <a:cs typeface="Times New Roman" panose="02020603050405020304" pitchFamily="18" charset="0"/>
              </a:rPr>
              <a:t>= 3.5</a:t>
            </a:r>
          </a:p>
          <a:p>
            <a:endParaRPr lang="en-US" altLang="zh-CN" dirty="0">
              <a:latin typeface="Times New Roman" panose="02020603050405020304" pitchFamily="18" charset="0"/>
              <a:cs typeface="Times New Roman" panose="02020603050405020304" pitchFamily="18" charset="0"/>
            </a:endParaRPr>
          </a:p>
          <a:p>
            <a:r>
              <a:rPr lang="zh-CN" altLang="en-US" b="1" dirty="0"/>
              <a:t>非线性激活</a:t>
            </a:r>
            <a:r>
              <a:rPr lang="en-US" altLang="zh-CN" b="1" dirty="0"/>
              <a:t>(</a:t>
            </a:r>
            <a:r>
              <a:rPr lang="en-US" altLang="zh-CN" b="1" dirty="0" err="1"/>
              <a:t>ReLu</a:t>
            </a:r>
            <a:r>
              <a:rPr lang="en-US" altLang="zh-CN" b="1" dirty="0"/>
              <a:t>)</a:t>
            </a:r>
            <a:r>
              <a:rPr lang="zh-CN" altLang="en-US" dirty="0"/>
              <a:t>：</a:t>
            </a:r>
            <a:endParaRPr lang="en-US" altLang="zh-CN" dirty="0"/>
          </a:p>
          <a:p>
            <a:r>
              <a:rPr lang="en-US" altLang="zh-CN" dirty="0"/>
              <a:t>Output = </a:t>
            </a:r>
            <a:r>
              <a:rPr lang="en-US" altLang="zh-CN" dirty="0" err="1"/>
              <a:t>ReLu</a:t>
            </a:r>
            <a:r>
              <a:rPr lang="en-US" altLang="zh-CN" dirty="0"/>
              <a:t>(</a:t>
            </a:r>
            <a:r>
              <a:rPr lang="en-US" altLang="zh-CN" dirty="0">
                <a:latin typeface="Times New Roman" panose="02020603050405020304" pitchFamily="18" charset="0"/>
                <a:cs typeface="Times New Roman" panose="02020603050405020304" pitchFamily="18" charset="0"/>
              </a:rPr>
              <a:t>3.5</a:t>
            </a:r>
            <a:r>
              <a:rPr lang="en-US" altLang="zh-CN" dirty="0"/>
              <a:t>) = 3.5</a:t>
            </a:r>
            <a:endParaRPr lang="zh-CN" altLang="en-US" dirty="0"/>
          </a:p>
        </p:txBody>
      </p:sp>
      <p:sp>
        <p:nvSpPr>
          <p:cNvPr id="58" name="文本框 57"/>
          <p:cNvSpPr txBox="1"/>
          <p:nvPr/>
        </p:nvSpPr>
        <p:spPr>
          <a:xfrm>
            <a:off x="4093208" y="1788321"/>
            <a:ext cx="972443" cy="369332"/>
          </a:xfrm>
          <a:prstGeom prst="rect">
            <a:avLst/>
          </a:prstGeom>
          <a:noFill/>
        </p:spPr>
        <p:txBody>
          <a:bodyPr wrap="square">
            <a:spAutoFit/>
          </a:bodyPr>
          <a:lstStyle/>
          <a:p>
            <a:r>
              <a:rPr lang="en-US" altLang="zh-CN" dirty="0"/>
              <a:t>b = 1</a:t>
            </a:r>
            <a:endParaRPr lang="zh-CN" altLang="en-US" dirty="0"/>
          </a:p>
        </p:txBody>
      </p:sp>
      <p:sp>
        <p:nvSpPr>
          <p:cNvPr id="60" name="文本框 59"/>
          <p:cNvSpPr txBox="1"/>
          <p:nvPr/>
        </p:nvSpPr>
        <p:spPr>
          <a:xfrm>
            <a:off x="5000839" y="2249535"/>
            <a:ext cx="1037255" cy="646331"/>
          </a:xfrm>
          <a:prstGeom prst="rect">
            <a:avLst/>
          </a:prstGeom>
          <a:noFill/>
        </p:spPr>
        <p:txBody>
          <a:bodyPr wrap="square">
            <a:spAutoFit/>
          </a:bodyPr>
          <a:lstStyle/>
          <a:p>
            <a:r>
              <a:rPr lang="en-US" altLang="zh-CN" dirty="0"/>
              <a:t>Output</a:t>
            </a:r>
          </a:p>
          <a:p>
            <a:r>
              <a:rPr lang="en-US" altLang="zh-CN" dirty="0"/>
              <a:t>= 3.5</a:t>
            </a:r>
            <a:endParaRPr lang="zh-CN" altLang="en-US" dirty="0"/>
          </a:p>
        </p:txBody>
      </p:sp>
      <p:sp>
        <p:nvSpPr>
          <p:cNvPr id="61" name="椭圆 60"/>
          <p:cNvSpPr/>
          <p:nvPr/>
        </p:nvSpPr>
        <p:spPr>
          <a:xfrm>
            <a:off x="8510695" y="2192794"/>
            <a:ext cx="745066" cy="707886"/>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8954346" y="2098398"/>
            <a:ext cx="1632375" cy="89667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8568268" y="2192793"/>
            <a:ext cx="1029546" cy="707886"/>
          </a:xfrm>
          <a:prstGeom prst="rect">
            <a:avLst/>
          </a:prstGeom>
          <a:noFill/>
        </p:spPr>
        <p:txBody>
          <a:bodyPr wrap="square">
            <a:spAutoFit/>
          </a:bodyPr>
          <a:lstStyle/>
          <a:p>
            <a:r>
              <a:rPr lang="zh-CN" altLang="en-US" sz="4000" dirty="0">
                <a:latin typeface="Times New Roman" panose="02020603050405020304" pitchFamily="18" charset="0"/>
                <a:cs typeface="Times New Roman" panose="02020603050405020304" pitchFamily="18" charset="0"/>
              </a:rPr>
              <a:t>Σ</a:t>
            </a:r>
            <a:endParaRPr lang="zh-CN" altLang="en-US" sz="4000" dirty="0"/>
          </a:p>
        </p:txBody>
      </p:sp>
      <p:sp>
        <p:nvSpPr>
          <p:cNvPr id="64" name="文本框 63"/>
          <p:cNvSpPr txBox="1"/>
          <p:nvPr/>
        </p:nvSpPr>
        <p:spPr>
          <a:xfrm>
            <a:off x="9057214" y="2346681"/>
            <a:ext cx="1764453"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阈值</a:t>
            </a:r>
            <a:r>
              <a:rPr lang="en-US" altLang="zh-CN" sz="2000" dirty="0">
                <a:latin typeface="Times New Roman" panose="02020603050405020304" pitchFamily="18" charset="0"/>
                <a:cs typeface="Times New Roman" panose="02020603050405020304" pitchFamily="18" charset="0"/>
              </a:rPr>
              <a:t>V = 1.0</a:t>
            </a:r>
            <a:endParaRPr lang="zh-CN" altLang="en-US" sz="2000" dirty="0">
              <a:latin typeface="Times New Roman" panose="02020603050405020304" pitchFamily="18" charset="0"/>
              <a:cs typeface="Times New Roman" panose="02020603050405020304" pitchFamily="18" charset="0"/>
            </a:endParaRPr>
          </a:p>
        </p:txBody>
      </p:sp>
      <p:cxnSp>
        <p:nvCxnSpPr>
          <p:cNvPr id="65" name="直接箭头连接符 64"/>
          <p:cNvCxnSpPr/>
          <p:nvPr/>
        </p:nvCxnSpPr>
        <p:spPr>
          <a:xfrm flipV="1">
            <a:off x="10586721" y="2546735"/>
            <a:ext cx="5384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8168642" y="1632300"/>
            <a:ext cx="399626" cy="714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73" idx="6"/>
            <a:endCxn id="61" idx="2"/>
          </p:cNvCxnSpPr>
          <p:nvPr/>
        </p:nvCxnSpPr>
        <p:spPr>
          <a:xfrm>
            <a:off x="7477761" y="2546737"/>
            <a:ext cx="10329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8168642" y="2773360"/>
            <a:ext cx="431799" cy="687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347286" y="1622375"/>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W1= 1.5</a:t>
            </a:r>
            <a:endParaRPr lang="zh-CN" altLang="en-US" sz="2000"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7425268" y="210590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W2 </a:t>
            </a:r>
            <a:r>
              <a:rPr lang="en-US" altLang="zh-CN" sz="12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0.6</a:t>
            </a:r>
            <a:endParaRPr lang="zh-CN" altLang="en-US" sz="2000"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8347285" y="3214888"/>
            <a:ext cx="176445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a:t>
            </a:r>
            <a:r>
              <a:rPr lang="en-US" altLang="zh-CN" sz="12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 -0.2</a:t>
            </a:r>
            <a:endParaRPr lang="zh-CN" altLang="en-US" sz="2000" dirty="0">
              <a:latin typeface="Times New Roman" panose="02020603050405020304" pitchFamily="18" charset="0"/>
              <a:cs typeface="Times New Roman" panose="02020603050405020304" pitchFamily="18" charset="0"/>
            </a:endParaRPr>
          </a:p>
        </p:txBody>
      </p:sp>
      <p:sp>
        <p:nvSpPr>
          <p:cNvPr id="72" name="椭圆 71"/>
          <p:cNvSpPr/>
          <p:nvPr/>
        </p:nvSpPr>
        <p:spPr>
          <a:xfrm>
            <a:off x="7819815" y="140885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7128933" y="2375523"/>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909136" y="3386479"/>
            <a:ext cx="348828" cy="34242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p:cNvCxnSpPr>
            <a:endCxn id="72" idx="2"/>
          </p:cNvCxnSpPr>
          <p:nvPr/>
        </p:nvCxnSpPr>
        <p:spPr>
          <a:xfrm>
            <a:off x="6471921" y="1580067"/>
            <a:ext cx="13478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6309361" y="2535069"/>
            <a:ext cx="8195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6708988" y="3614998"/>
            <a:ext cx="12001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471921" y="1191723"/>
            <a:ext cx="2482425"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Input1 = 1</a:t>
            </a:r>
            <a:endParaRPr lang="zh-CN" altLang="en-US" dirty="0"/>
          </a:p>
        </p:txBody>
      </p:sp>
      <p:sp>
        <p:nvSpPr>
          <p:cNvPr id="79" name="文本框 78"/>
          <p:cNvSpPr txBox="1"/>
          <p:nvPr/>
        </p:nvSpPr>
        <p:spPr>
          <a:xfrm>
            <a:off x="6106159" y="1992000"/>
            <a:ext cx="6096000"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Input2 = 0</a:t>
            </a:r>
            <a:endParaRPr lang="zh-CN" altLang="en-US" dirty="0"/>
          </a:p>
        </p:txBody>
      </p:sp>
      <p:sp>
        <p:nvSpPr>
          <p:cNvPr id="80" name="文本框 79"/>
          <p:cNvSpPr txBox="1"/>
          <p:nvPr/>
        </p:nvSpPr>
        <p:spPr>
          <a:xfrm>
            <a:off x="6404186" y="3208166"/>
            <a:ext cx="319362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Input3 = 1</a:t>
            </a:r>
            <a:endParaRPr lang="zh-CN" altLang="en-US" dirty="0"/>
          </a:p>
        </p:txBody>
      </p:sp>
      <p:sp>
        <p:nvSpPr>
          <p:cNvPr id="81" name="文本框 80"/>
          <p:cNvSpPr txBox="1"/>
          <p:nvPr/>
        </p:nvSpPr>
        <p:spPr>
          <a:xfrm>
            <a:off x="11170158" y="2254391"/>
            <a:ext cx="1131654" cy="646331"/>
          </a:xfrm>
          <a:prstGeom prst="rect">
            <a:avLst/>
          </a:prstGeom>
          <a:noFill/>
        </p:spPr>
        <p:txBody>
          <a:bodyPr wrap="square">
            <a:spAutoFit/>
          </a:bodyPr>
          <a:lstStyle/>
          <a:p>
            <a:r>
              <a:rPr lang="en-US" altLang="zh-CN" dirty="0"/>
              <a:t>Output</a:t>
            </a:r>
          </a:p>
          <a:p>
            <a:r>
              <a:rPr lang="en-US" altLang="zh-CN" dirty="0"/>
              <a:t>= 1</a:t>
            </a:r>
            <a:endParaRPr lang="zh-CN" altLang="en-US" dirty="0"/>
          </a:p>
        </p:txBody>
      </p:sp>
      <p:sp>
        <p:nvSpPr>
          <p:cNvPr id="82" name="文本框 81"/>
          <p:cNvSpPr txBox="1"/>
          <p:nvPr/>
        </p:nvSpPr>
        <p:spPr>
          <a:xfrm>
            <a:off x="5913755" y="4123771"/>
            <a:ext cx="5295480" cy="2308324"/>
          </a:xfrm>
          <a:prstGeom prst="rect">
            <a:avLst/>
          </a:prstGeom>
          <a:noFill/>
        </p:spPr>
        <p:txBody>
          <a:bodyPr wrap="square">
            <a:spAutoFit/>
          </a:bodyPr>
          <a:lstStyle/>
          <a:p>
            <a:r>
              <a:rPr lang="zh-CN" altLang="en-US" b="1" dirty="0"/>
              <a:t>线性计算</a:t>
            </a:r>
            <a:r>
              <a:rPr lang="zh-CN" altLang="en-US" dirty="0"/>
              <a:t>：</a:t>
            </a:r>
            <a:endParaRPr lang="en-US" altLang="zh-CN" dirty="0"/>
          </a:p>
          <a:p>
            <a:r>
              <a:rPr lang="en-US" altLang="zh-CN" sz="1800" dirty="0">
                <a:latin typeface="Times New Roman" panose="02020603050405020304" pitchFamily="18" charset="0"/>
                <a:cs typeface="Times New Roman" panose="02020603050405020304" pitchFamily="18" charset="0"/>
              </a:rPr>
              <a:t>Input1 * W1  + Input2 * W2 + Input3 * W3</a:t>
            </a:r>
          </a:p>
          <a:p>
            <a:r>
              <a:rPr lang="en-US" altLang="zh-CN" dirty="0">
                <a:latin typeface="Times New Roman" panose="02020603050405020304" pitchFamily="18" charset="0"/>
                <a:cs typeface="Times New Roman" panose="02020603050405020304" pitchFamily="18" charset="0"/>
              </a:rPr>
              <a:t>= 1 * 1.5 + 0 * 0.6 + 1 * -0.2</a:t>
            </a:r>
            <a:endParaRPr lang="en-US" altLang="zh-CN" sz="18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W1 + W3</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1.3</a:t>
            </a:r>
          </a:p>
          <a:p>
            <a:endParaRPr lang="en-US" altLang="zh-CN" dirty="0">
              <a:latin typeface="Times New Roman" panose="02020603050405020304" pitchFamily="18" charset="0"/>
              <a:cs typeface="Times New Roman" panose="02020603050405020304" pitchFamily="18" charset="0"/>
            </a:endParaRPr>
          </a:p>
          <a:p>
            <a:r>
              <a:rPr lang="zh-CN" altLang="en-US" b="1" dirty="0"/>
              <a:t>阈值判断</a:t>
            </a:r>
            <a:r>
              <a:rPr lang="zh-CN" altLang="en-US" dirty="0"/>
              <a:t>：</a:t>
            </a:r>
            <a:endParaRPr lang="en-US" altLang="zh-CN" dirty="0"/>
          </a:p>
          <a:p>
            <a:r>
              <a:rPr lang="en-US" altLang="zh-CN" dirty="0">
                <a:latin typeface="Times New Roman" panose="02020603050405020304" pitchFamily="18" charset="0"/>
                <a:cs typeface="Times New Roman" panose="02020603050405020304" pitchFamily="18" charset="0"/>
              </a:rPr>
              <a:t>1.3 &gt; </a:t>
            </a:r>
            <a:r>
              <a:rPr lang="zh-CN" altLang="en-US" dirty="0">
                <a:latin typeface="Times New Roman" panose="02020603050405020304" pitchFamily="18" charset="0"/>
                <a:cs typeface="Times New Roman" panose="02020603050405020304" pitchFamily="18" charset="0"/>
              </a:rPr>
              <a:t>阈值</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a:t>
            </a:r>
            <a:r>
              <a:rPr lang="en-US" altLang="zh-CN" dirty="0"/>
              <a:t> Output = 1</a:t>
            </a:r>
            <a:endParaRPr lang="zh-CN" altLang="en-US" dirty="0"/>
          </a:p>
        </p:txBody>
      </p:sp>
      <p:sp>
        <p:nvSpPr>
          <p:cNvPr id="84" name="对话气泡: 椭圆形 83"/>
          <p:cNvSpPr/>
          <p:nvPr/>
        </p:nvSpPr>
        <p:spPr>
          <a:xfrm>
            <a:off x="7741920" y="5073227"/>
            <a:ext cx="4450078" cy="968586"/>
          </a:xfrm>
          <a:prstGeom prst="wedgeEllipseCallout">
            <a:avLst>
              <a:gd name="adj1" fmla="val -63354"/>
              <a:gd name="adj2" fmla="val -4325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仅在触发事件（</a:t>
            </a:r>
            <a:r>
              <a:rPr lang="en-US" altLang="zh-CN" dirty="0">
                <a:solidFill>
                  <a:schemeClr val="tx1"/>
                </a:solidFill>
              </a:rPr>
              <a:t>spike</a:t>
            </a:r>
            <a:r>
              <a:rPr lang="zh-CN" altLang="en-US" dirty="0">
                <a:solidFill>
                  <a:schemeClr val="tx1"/>
                </a:solidFill>
              </a:rPr>
              <a:t>）时计算，而且是稀疏计算</a:t>
            </a:r>
          </a:p>
        </p:txBody>
      </p:sp>
      <p:sp>
        <p:nvSpPr>
          <p:cNvPr id="86" name="矩形 85"/>
          <p:cNvSpPr/>
          <p:nvPr/>
        </p:nvSpPr>
        <p:spPr>
          <a:xfrm>
            <a:off x="6038094" y="1191723"/>
            <a:ext cx="1631101" cy="264875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对话气泡: 椭圆形 86"/>
          <p:cNvSpPr/>
          <p:nvPr/>
        </p:nvSpPr>
        <p:spPr>
          <a:xfrm>
            <a:off x="4178892" y="1031190"/>
            <a:ext cx="1591733" cy="523089"/>
          </a:xfrm>
          <a:prstGeom prst="wedgeEllipseCallout">
            <a:avLst>
              <a:gd name="adj1" fmla="val 62146"/>
              <a:gd name="adj2" fmla="val 62298"/>
            </a:avLst>
          </a:prstGeom>
          <a:solidFill>
            <a:schemeClr val="accent3">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事件驱动</a:t>
            </a:r>
          </a:p>
        </p:txBody>
      </p:sp>
      <p:sp>
        <p:nvSpPr>
          <p:cNvPr id="88" name="文本框 87"/>
          <p:cNvSpPr txBox="1"/>
          <p:nvPr/>
        </p:nvSpPr>
        <p:spPr>
          <a:xfrm>
            <a:off x="3596232" y="3070986"/>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人工神经元</a:t>
            </a:r>
            <a:endParaRPr lang="zh-CN" altLang="en-US" dirty="0"/>
          </a:p>
        </p:txBody>
      </p:sp>
      <p:sp>
        <p:nvSpPr>
          <p:cNvPr id="89" name="文本框 88"/>
          <p:cNvSpPr txBox="1"/>
          <p:nvPr/>
        </p:nvSpPr>
        <p:spPr>
          <a:xfrm>
            <a:off x="9857320" y="3060504"/>
            <a:ext cx="1469419" cy="369332"/>
          </a:xfrm>
          <a:prstGeom prst="rect">
            <a:avLst/>
          </a:prstGeom>
          <a:noFill/>
        </p:spPr>
        <p:txBody>
          <a:bodyPr wrap="square">
            <a:spAutoFit/>
          </a:bodyPr>
          <a:lstStyle/>
          <a:p>
            <a:r>
              <a:rPr lang="zh-CN" altLang="en-US" b="1" dirty="0">
                <a:solidFill>
                  <a:srgbClr val="3333FF"/>
                </a:solidFill>
                <a:latin typeface="微软雅黑" panose="020B0503020204020204" pitchFamily="34" charset="-122"/>
                <a:ea typeface="微软雅黑" panose="020B0503020204020204" pitchFamily="34" charset="-122"/>
              </a:rPr>
              <a:t>脉冲神经元</a:t>
            </a:r>
            <a:endParaRPr lang="zh-CN" altLang="en-US" dirty="0"/>
          </a:p>
        </p:txBody>
      </p:sp>
      <p:sp>
        <p:nvSpPr>
          <p:cNvPr id="59" name="文本框 58">
            <a:extLst>
              <a:ext uri="{FF2B5EF4-FFF2-40B4-BE49-F238E27FC236}">
                <a16:creationId xmlns:a16="http://schemas.microsoft.com/office/drawing/2014/main" id="{4FCA9A63-3B24-40EA-88DD-D7BFED8ABE96}"/>
              </a:ext>
            </a:extLst>
          </p:cNvPr>
          <p:cNvSpPr txBox="1"/>
          <p:nvPr/>
        </p:nvSpPr>
        <p:spPr>
          <a:xfrm>
            <a:off x="4323451" y="125687"/>
            <a:ext cx="3775393" cy="707886"/>
          </a:xfrm>
          <a:prstGeom prst="rect">
            <a:avLst/>
          </a:prstGeom>
          <a:noFill/>
        </p:spPr>
        <p:txBody>
          <a:bodyPr wrap="none" rtlCol="0">
            <a:spAutoFit/>
          </a:bodyPr>
          <a:lstStyle/>
          <a:p>
            <a:r>
              <a:rPr lang="zh-CN" altLang="en-US" sz="4000" dirty="0">
                <a:latin typeface="钉钉进步体" panose="00020600040101010101" pitchFamily="18" charset="-122"/>
                <a:ea typeface="钉钉进步体" panose="00020600040101010101" pitchFamily="18" charset="-122"/>
              </a:rPr>
              <a:t>回顾脉冲神经元</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7" name="文本框 16"/>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pic>
        <p:nvPicPr>
          <p:cNvPr id="28" name="图片 27"/>
          <p:cNvPicPr>
            <a:picLocks noChangeAspect="1"/>
          </p:cNvPicPr>
          <p:nvPr/>
        </p:nvPicPr>
        <p:blipFill>
          <a:blip r:embed="rId3"/>
          <a:stretch>
            <a:fillRect/>
          </a:stretch>
        </p:blipFill>
        <p:spPr>
          <a:xfrm>
            <a:off x="5120639" y="1312779"/>
            <a:ext cx="6366933" cy="2302648"/>
          </a:xfrm>
          <a:prstGeom prst="rect">
            <a:avLst/>
          </a:prstGeom>
        </p:spPr>
      </p:pic>
      <p:pic>
        <p:nvPicPr>
          <p:cNvPr id="32" name="图片 31"/>
          <p:cNvPicPr>
            <a:picLocks noChangeAspect="1"/>
          </p:cNvPicPr>
          <p:nvPr/>
        </p:nvPicPr>
        <p:blipFill>
          <a:blip r:embed="rId4"/>
          <a:stretch>
            <a:fillRect/>
          </a:stretch>
        </p:blipFill>
        <p:spPr>
          <a:xfrm>
            <a:off x="-143116" y="1999475"/>
            <a:ext cx="4687573" cy="3874572"/>
          </a:xfrm>
          <a:prstGeom prst="rect">
            <a:avLst/>
          </a:prstGeom>
        </p:spPr>
      </p:pic>
      <p:sp>
        <p:nvSpPr>
          <p:cNvPr id="33" name="文本框 32"/>
          <p:cNvSpPr txBox="1"/>
          <p:nvPr/>
        </p:nvSpPr>
        <p:spPr>
          <a:xfrm>
            <a:off x="331894" y="1219060"/>
            <a:ext cx="6096000" cy="461665"/>
          </a:xfrm>
          <a:prstGeom prst="rect">
            <a:avLst/>
          </a:prstGeom>
          <a:noFill/>
        </p:spPr>
        <p:txBody>
          <a:bodyPr wrap="square">
            <a:spAutoFit/>
          </a:bodyPr>
          <a:lstStyle/>
          <a:p>
            <a:r>
              <a:rPr lang="zh-CN" altLang="en-US" sz="2400" dirty="0">
                <a:solidFill>
                  <a:srgbClr val="333333"/>
                </a:solidFill>
                <a:effectLst/>
                <a:latin typeface="MiSans"/>
              </a:rPr>
              <a:t>论</a:t>
            </a:r>
            <a:r>
              <a:rPr lang="en-US" altLang="zh-CN" sz="2400" dirty="0">
                <a:solidFill>
                  <a:srgbClr val="333333"/>
                </a:solidFill>
                <a:effectLst/>
                <a:latin typeface="Times New Roman" panose="02020603050405020304" pitchFamily="18" charset="0"/>
                <a:cs typeface="Times New Roman" panose="02020603050405020304" pitchFamily="18" charset="0"/>
              </a:rPr>
              <a:t>LIF</a:t>
            </a:r>
            <a:r>
              <a:rPr lang="zh-CN" altLang="en-US" sz="2400" dirty="0">
                <a:solidFill>
                  <a:srgbClr val="333333"/>
                </a:solidFill>
                <a:effectLst/>
                <a:latin typeface="MiSans"/>
              </a:rPr>
              <a:t>的</a:t>
            </a:r>
            <a:r>
              <a:rPr lang="en-US" altLang="zh-CN" sz="2400" dirty="0">
                <a:solidFill>
                  <a:srgbClr val="333333"/>
                </a:solidFill>
                <a:latin typeface="Times New Roman" panose="02020603050405020304" pitchFamily="18" charset="0"/>
                <a:cs typeface="Times New Roman" panose="02020603050405020304" pitchFamily="18" charset="0"/>
              </a:rPr>
              <a:t>n</a:t>
            </a:r>
            <a:r>
              <a:rPr lang="zh-CN" altLang="en-US" sz="2400" dirty="0">
                <a:solidFill>
                  <a:srgbClr val="333333"/>
                </a:solidFill>
                <a:effectLst/>
                <a:latin typeface="MiSans"/>
              </a:rPr>
              <a:t>种写法。。。</a:t>
            </a:r>
            <a:endParaRPr lang="zh-CN" altLang="en-US" sz="2400" dirty="0"/>
          </a:p>
        </p:txBody>
      </p:sp>
      <p:pic>
        <p:nvPicPr>
          <p:cNvPr id="30" name="图片 29"/>
          <p:cNvPicPr>
            <a:picLocks noChangeAspect="1"/>
          </p:cNvPicPr>
          <p:nvPr/>
        </p:nvPicPr>
        <p:blipFill>
          <a:blip r:embed="rId5"/>
          <a:stretch>
            <a:fillRect/>
          </a:stretch>
        </p:blipFill>
        <p:spPr>
          <a:xfrm>
            <a:off x="3853240" y="3084334"/>
            <a:ext cx="5013008" cy="3748043"/>
          </a:xfrm>
          <a:prstGeom prst="rect">
            <a:avLst/>
          </a:prstGeom>
        </p:spPr>
      </p:pic>
      <p:pic>
        <p:nvPicPr>
          <p:cNvPr id="35" name="图片 34"/>
          <p:cNvPicPr>
            <a:picLocks noChangeAspect="1"/>
          </p:cNvPicPr>
          <p:nvPr/>
        </p:nvPicPr>
        <p:blipFill>
          <a:blip r:embed="rId6"/>
          <a:stretch>
            <a:fillRect/>
          </a:stretch>
        </p:blipFill>
        <p:spPr>
          <a:xfrm>
            <a:off x="7870207" y="2898987"/>
            <a:ext cx="4321791" cy="39590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9" name="文本框 8"/>
          <p:cNvSpPr txBox="1"/>
          <p:nvPr/>
        </p:nvSpPr>
        <p:spPr>
          <a:xfrm>
            <a:off x="270935" y="1167580"/>
            <a:ext cx="6096000"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LIF(Leaky-Integrate and Fire)</a:t>
            </a:r>
            <a:r>
              <a:rPr lang="zh-CN" altLang="en-US" sz="2400" dirty="0"/>
              <a:t>的几个阶段</a:t>
            </a:r>
          </a:p>
        </p:txBody>
      </p:sp>
      <p:sp>
        <p:nvSpPr>
          <p:cNvPr id="10" name="矩形: 圆角 9"/>
          <p:cNvSpPr/>
          <p:nvPr/>
        </p:nvSpPr>
        <p:spPr>
          <a:xfrm>
            <a:off x="270935" y="1782476"/>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泄漏</a:t>
            </a:r>
            <a:endParaRPr lang="zh-CN" altLang="en-US" dirty="0"/>
          </a:p>
        </p:txBody>
      </p:sp>
      <p:sp>
        <p:nvSpPr>
          <p:cNvPr id="11" name="矩形: 圆角 10"/>
          <p:cNvSpPr/>
          <p:nvPr/>
        </p:nvSpPr>
        <p:spPr>
          <a:xfrm>
            <a:off x="5299934" y="1782476"/>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累积</a:t>
            </a:r>
            <a:endParaRPr lang="zh-CN" altLang="en-US" dirty="0"/>
          </a:p>
        </p:txBody>
      </p:sp>
      <p:sp>
        <p:nvSpPr>
          <p:cNvPr id="12" name="矩形: 圆角 11"/>
          <p:cNvSpPr/>
          <p:nvPr/>
        </p:nvSpPr>
        <p:spPr>
          <a:xfrm>
            <a:off x="270935" y="3618946"/>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放电</a:t>
            </a:r>
            <a:endParaRPr lang="zh-CN" altLang="en-US" dirty="0"/>
          </a:p>
        </p:txBody>
      </p:sp>
      <p:sp>
        <p:nvSpPr>
          <p:cNvPr id="8" name="文本框 7"/>
          <p:cNvSpPr txBox="1"/>
          <p:nvPr/>
        </p:nvSpPr>
        <p:spPr>
          <a:xfrm>
            <a:off x="1673262" y="1832436"/>
            <a:ext cx="3691218"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“逆水行舟，不进则退”</a:t>
            </a:r>
            <a:endParaRPr lang="zh-CN" altLang="en-US" sz="2400" dirty="0"/>
          </a:p>
        </p:txBody>
      </p:sp>
      <p:sp>
        <p:nvSpPr>
          <p:cNvPr id="15" name="文本框 14"/>
          <p:cNvSpPr txBox="1"/>
          <p:nvPr/>
        </p:nvSpPr>
        <p:spPr>
          <a:xfrm>
            <a:off x="6662315" y="1832436"/>
            <a:ext cx="2194426"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“聚沙成塔”</a:t>
            </a:r>
            <a:endParaRPr lang="zh-CN" altLang="en-US" sz="2400" dirty="0"/>
          </a:p>
        </p:txBody>
      </p:sp>
      <p:sp>
        <p:nvSpPr>
          <p:cNvPr id="18" name="文本框 17"/>
          <p:cNvSpPr txBox="1"/>
          <p:nvPr/>
        </p:nvSpPr>
        <p:spPr>
          <a:xfrm>
            <a:off x="1673262" y="3684790"/>
            <a:ext cx="3149598"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“量变引发质变”</a:t>
            </a:r>
            <a:endParaRPr lang="zh-CN" altLang="en-US" sz="2400" dirty="0"/>
          </a:p>
        </p:txBody>
      </p:sp>
      <p:pic>
        <p:nvPicPr>
          <p:cNvPr id="20" name="图片 19"/>
          <p:cNvPicPr>
            <a:picLocks noChangeAspect="1"/>
          </p:cNvPicPr>
          <p:nvPr/>
        </p:nvPicPr>
        <p:blipFill>
          <a:blip r:embed="rId3"/>
          <a:stretch>
            <a:fillRect/>
          </a:stretch>
        </p:blipFill>
        <p:spPr>
          <a:xfrm>
            <a:off x="8483247" y="4514805"/>
            <a:ext cx="3402303" cy="2259169"/>
          </a:xfrm>
          <a:prstGeom prst="rect">
            <a:avLst/>
          </a:prstGeom>
        </p:spPr>
      </p:pic>
      <mc:AlternateContent xmlns:mc="http://schemas.openxmlformats.org/markup-compatibility/2006" xmlns:a14="http://schemas.microsoft.com/office/drawing/2010/main">
        <mc:Choice Requires="a14">
          <p:sp>
            <p:nvSpPr>
              <p:cNvPr id="26" name="文本框 25"/>
              <p:cNvSpPr txBox="1"/>
              <p:nvPr/>
            </p:nvSpPr>
            <p:spPr>
              <a:xfrm>
                <a:off x="325187" y="2764628"/>
                <a:ext cx="55743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𝜏</m:t>
                      </m:r>
                      <m:r>
                        <a:rPr lang="zh-CN" altLang="en-US" sz="2800" i="0">
                          <a:latin typeface="Cambria Math" panose="02040503050406030204" pitchFamily="18" charset="0"/>
                        </a:rPr>
                        <m:t>⋅</m:t>
                      </m:r>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−1</m:t>
                          </m:r>
                        </m:e>
                      </m:d>
                      <m:r>
                        <a:rPr lang="en-US" altLang="zh-CN" sz="2800" b="0" i="0" smtClean="0">
                          <a:latin typeface="Cambria Math" panose="02040503050406030204" pitchFamily="18" charset="0"/>
                        </a:rPr>
                        <m:t>       </m:t>
                      </m:r>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𝑋</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oMath>
                  </m:oMathPara>
                </a14:m>
                <a:endParaRPr lang="zh-CN" altLang="en-US" sz="28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25187" y="2764628"/>
                <a:ext cx="5574385" cy="523220"/>
              </a:xfrm>
              <a:prstGeom prst="rect">
                <a:avLst/>
              </a:prstGeom>
              <a:blipFill>
                <a:blip r:embed="rId4"/>
                <a:stretch>
                  <a:fillRect/>
                </a:stretch>
              </a:blipFill>
            </p:spPr>
            <p:txBody>
              <a:bodyPr/>
              <a:lstStyle/>
              <a:p>
                <a:r>
                  <a:rPr lang="zh-CN" altLang="en-US">
                    <a:noFill/>
                  </a:rPr>
                  <a:t> </a:t>
                </a:r>
              </a:p>
            </p:txBody>
          </p:sp>
        </mc:Fallback>
      </mc:AlternateContent>
      <p:sp>
        <p:nvSpPr>
          <p:cNvPr id="28" name="矩形 27"/>
          <p:cNvSpPr/>
          <p:nvPr/>
        </p:nvSpPr>
        <p:spPr>
          <a:xfrm>
            <a:off x="1907347" y="2689004"/>
            <a:ext cx="1971174" cy="6744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087021" y="2689004"/>
            <a:ext cx="1663531" cy="674469"/>
          </a:xfrm>
          <a:prstGeom prst="rect">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p:cNvSpPr/>
          <p:nvPr/>
        </p:nvSpPr>
        <p:spPr>
          <a:xfrm rot="2822261">
            <a:off x="5425906" y="2186671"/>
            <a:ext cx="260765" cy="559027"/>
          </a:xfrm>
          <a:prstGeom prst="down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p:cNvSpPr/>
          <p:nvPr/>
        </p:nvSpPr>
        <p:spPr>
          <a:xfrm rot="18515422">
            <a:off x="1664123" y="2145636"/>
            <a:ext cx="260765" cy="55902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613333" y="4502065"/>
                <a:ext cx="54557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𝑆</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zh-CN" altLang="en-US" sz="2800" i="1">
                          <a:latin typeface="Cambria Math" panose="02040503050406030204" pitchFamily="18" charset="0"/>
                        </a:rPr>
                        <m:t>𝛩</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𝑡h</m:t>
                              </m:r>
                            </m:sub>
                          </m:sSub>
                          <m:r>
                            <a:rPr lang="zh-CN" altLang="en-US" sz="2800" i="0">
                              <a:latin typeface="Cambria Math" panose="02040503050406030204" pitchFamily="18" charset="0"/>
                            </a:rPr>
                            <m:t>​</m:t>
                          </m:r>
                        </m:e>
                      </m:d>
                    </m:oMath>
                  </m:oMathPara>
                </a14:m>
                <a:endParaRPr lang="zh-CN" altLang="en-US" sz="28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613333" y="4502065"/>
                <a:ext cx="5455793" cy="523220"/>
              </a:xfrm>
              <a:prstGeom prst="rect">
                <a:avLst/>
              </a:prstGeom>
              <a:blipFill rotWithShape="1">
                <a:blip r:embed="rId5"/>
                <a:stretch>
                  <a:fillRect l="10" t="-105" r="11" b="101"/>
                </a:stretch>
              </a:blipFill>
            </p:spPr>
            <p:txBody>
              <a:bodyPr/>
              <a:lstStyle/>
              <a:p>
                <a:r>
                  <a:rPr lang="zh-CN" altLang="en-US">
                    <a:noFill/>
                  </a:rPr>
                  <a:t> </a:t>
                </a:r>
              </a:p>
            </p:txBody>
          </p:sp>
        </mc:Fallback>
      </mc:AlternateContent>
      <p:pic>
        <p:nvPicPr>
          <p:cNvPr id="36" name="图片 35"/>
          <p:cNvPicPr>
            <a:picLocks noChangeAspect="1"/>
          </p:cNvPicPr>
          <p:nvPr/>
        </p:nvPicPr>
        <p:blipFill>
          <a:blip r:embed="rId6"/>
          <a:stretch>
            <a:fillRect/>
          </a:stretch>
        </p:blipFill>
        <p:spPr>
          <a:xfrm>
            <a:off x="4605297" y="4136508"/>
            <a:ext cx="2819794" cy="1295581"/>
          </a:xfrm>
          <a:prstGeom prst="rect">
            <a:avLst/>
          </a:prstGeom>
        </p:spPr>
      </p:pic>
      <mc:AlternateContent xmlns:mc="http://schemas.openxmlformats.org/markup-compatibility/2006" xmlns:a14="http://schemas.microsoft.com/office/drawing/2010/main">
        <mc:Choice Requires="a14">
          <p:sp>
            <p:nvSpPr>
              <p:cNvPr id="38" name="文本框 37"/>
              <p:cNvSpPr txBox="1"/>
              <p:nvPr/>
            </p:nvSpPr>
            <p:spPr>
              <a:xfrm>
                <a:off x="1734869" y="5700537"/>
                <a:ext cx="6404186" cy="523220"/>
              </a:xfrm>
              <a:prstGeom prst="rect">
                <a:avLst/>
              </a:prstGeom>
              <a:noFill/>
            </p:spPr>
            <p:txBody>
              <a:bodyPr wrap="square">
                <a:spAutoFit/>
              </a:bodyPr>
              <a:lstStyle/>
              <a:p>
                <a:pPr algn="just"/>
                <a14:m>
                  <m:oMath xmlns:m="http://schemas.openxmlformats.org/officeDocument/2006/math">
                    <m:r>
                      <a:rPr lang="en-US" altLang="zh-CN" sz="2800" i="1" kern="100" smtClean="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r>
                          <a:rPr lang="zh-CN" altLang="en-US" sz="2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e>
                    </m:d>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oMath>
                </a14:m>
                <a:r>
                  <a:rPr lang="zh-CN" altLang="zh-CN" sz="2800" kern="100" dirty="0">
                    <a:effectLst/>
                    <a:latin typeface="等线" panose="02010600030101010101" pitchFamily="2" charset="-122"/>
                    <a:ea typeface="MS Gothic" panose="020B0609070205080204" pitchFamily="49" charset="-128"/>
                    <a:cs typeface="MS Gothic" panose="020B0609070205080204" pitchFamily="49" charset="-128"/>
                  </a:rPr>
                  <a:t>​</a:t>
                </a:r>
                <a14:m>
                  <m:oMath xmlns:m="http://schemas.openxmlformats.org/officeDocument/2006/math">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2800" i="1" kern="10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800" i="1" kern="100">
                        <a:effectLst/>
                        <a:latin typeface="Cambria Math" panose="02040503050406030204" pitchFamily="18" charset="0"/>
                        <a:ea typeface="MS Gothic" panose="020B0609070205080204" pitchFamily="49" charset="-128"/>
                        <a:cs typeface="MS Gothic" panose="020B0609070205080204" pitchFamily="49" charset="-128"/>
                      </a:rPr>
                      <m:t> </m:t>
                    </m:r>
                  </m:oMath>
                </a14:m>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1734869" y="5700537"/>
                <a:ext cx="6404186" cy="523220"/>
              </a:xfrm>
              <a:prstGeom prst="rect">
                <a:avLst/>
              </a:prstGeom>
              <a:blipFill>
                <a:blip r:embed="rId7"/>
                <a:stretch>
                  <a:fillRect t="-16279" b="-26744"/>
                </a:stretch>
              </a:blipFill>
            </p:spPr>
            <p:txBody>
              <a:bodyPr/>
              <a:lstStyle/>
              <a:p>
                <a:r>
                  <a:rPr lang="zh-CN" altLang="en-US">
                    <a:noFill/>
                  </a:rPr>
                  <a:t> </a:t>
                </a:r>
              </a:p>
            </p:txBody>
          </p:sp>
        </mc:Fallback>
      </mc:AlternateContent>
      <p:sp>
        <p:nvSpPr>
          <p:cNvPr id="39" name="矩形 38"/>
          <p:cNvSpPr/>
          <p:nvPr/>
        </p:nvSpPr>
        <p:spPr>
          <a:xfrm>
            <a:off x="2902891" y="5624912"/>
            <a:ext cx="2472400" cy="6744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515457" y="6380639"/>
            <a:ext cx="1107996" cy="369332"/>
          </a:xfrm>
          <a:prstGeom prst="rect">
            <a:avLst/>
          </a:prstGeom>
          <a:noFill/>
        </p:spPr>
        <p:txBody>
          <a:bodyPr wrap="none" rtlCol="0">
            <a:spAutoFit/>
          </a:bodyPr>
          <a:lstStyle/>
          <a:p>
            <a:r>
              <a:rPr lang="zh-CN" altLang="en-US" dirty="0">
                <a:solidFill>
                  <a:srgbClr val="FF0000"/>
                </a:solidFill>
              </a:rPr>
              <a:t>没有放电</a:t>
            </a:r>
          </a:p>
        </p:txBody>
      </p:sp>
      <p:sp>
        <p:nvSpPr>
          <p:cNvPr id="41" name="矩形 40"/>
          <p:cNvSpPr/>
          <p:nvPr/>
        </p:nvSpPr>
        <p:spPr>
          <a:xfrm>
            <a:off x="5761237" y="5619408"/>
            <a:ext cx="1910216" cy="6744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281286" y="6380639"/>
            <a:ext cx="646331" cy="369332"/>
          </a:xfrm>
          <a:prstGeom prst="rect">
            <a:avLst/>
          </a:prstGeom>
          <a:noFill/>
        </p:spPr>
        <p:txBody>
          <a:bodyPr wrap="none" rtlCol="0">
            <a:spAutoFit/>
          </a:bodyPr>
          <a:lstStyle/>
          <a:p>
            <a:r>
              <a:rPr lang="zh-CN" altLang="en-US" dirty="0">
                <a:solidFill>
                  <a:srgbClr val="FF0000"/>
                </a:solidFill>
              </a:rPr>
              <a:t>放电</a:t>
            </a:r>
          </a:p>
        </p:txBody>
      </p:sp>
      <p:sp>
        <p:nvSpPr>
          <p:cNvPr id="43" name="矩形 42"/>
          <p:cNvSpPr/>
          <p:nvPr/>
        </p:nvSpPr>
        <p:spPr>
          <a:xfrm>
            <a:off x="8829117" y="1220660"/>
            <a:ext cx="3244425" cy="307509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p:cNvSpPr txBox="1"/>
              <p:nvPr/>
            </p:nvSpPr>
            <p:spPr>
              <a:xfrm>
                <a:off x="9009917" y="3664503"/>
                <a:ext cx="2911148" cy="400110"/>
              </a:xfrm>
              <a:prstGeom prst="rect">
                <a:avLst/>
              </a:prstGeom>
              <a:noFill/>
            </p:spPr>
            <p:txBody>
              <a:bodyPr wrap="square">
                <a:spAutoFit/>
              </a:bodyPr>
              <a:lstStyle/>
              <a:p>
                <a14:m>
                  <m:oMath xmlns:m="http://schemas.openxmlformats.org/officeDocument/2006/math">
                    <m:sSub>
                      <m:sSubPr>
                        <m:ctrlPr>
                          <a:rPr lang="zh-CN" altLang="zh-CN" sz="20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0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0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000" b="0" i="1" kern="100">
                        <a:effectLst/>
                        <a:latin typeface="Cambria Math" panose="02040503050406030204" pitchFamily="18" charset="0"/>
                        <a:ea typeface="MS Gothic" panose="020B0609070205080204" pitchFamily="49" charset="-128"/>
                        <a:cs typeface="MS Gothic" panose="020B0609070205080204" pitchFamily="49" charset="-128"/>
                      </a:rPr>
                      <m:t> </m:t>
                    </m:r>
                    <m:r>
                      <a:rPr lang="zh-CN" altLang="en-US" sz="2000" b="0" i="1" kern="100">
                        <a:latin typeface="Cambria Math" panose="02040503050406030204" pitchFamily="18" charset="0"/>
                        <a:ea typeface="MS Gothic" panose="020B0609070205080204" pitchFamily="49" charset="-128"/>
                        <a:cs typeface="MS Gothic" panose="020B0609070205080204" pitchFamily="49" charset="-128"/>
                      </a:rPr>
                      <m:t>：</m:t>
                    </m:r>
                  </m:oMath>
                </a14:m>
                <a:r>
                  <a:rPr lang="zh-CN" altLang="en-US" sz="2000" dirty="0"/>
                  <a:t>重置电位</a:t>
                </a:r>
              </a:p>
            </p:txBody>
          </p:sp>
        </mc:Choice>
        <mc:Fallback xmlns="">
          <p:sp>
            <p:nvSpPr>
              <p:cNvPr id="45" name="文本框 44"/>
              <p:cNvSpPr txBox="1">
                <a:spLocks noRot="1" noChangeAspect="1" noMove="1" noResize="1" noEditPoints="1" noAdjustHandles="1" noChangeArrowheads="1" noChangeShapeType="1" noTextEdit="1"/>
              </p:cNvSpPr>
              <p:nvPr/>
            </p:nvSpPr>
            <p:spPr>
              <a:xfrm>
                <a:off x="9009917" y="3664503"/>
                <a:ext cx="2911148" cy="400110"/>
              </a:xfrm>
              <a:prstGeom prst="rect">
                <a:avLst/>
              </a:prstGeom>
              <a:blipFill>
                <a:blip r:embed="rId8"/>
                <a:stretch>
                  <a:fillRect t="-909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9009916" y="1307630"/>
                <a:ext cx="1911753" cy="400110"/>
              </a:xfrm>
              <a:prstGeom prst="rect">
                <a:avLst/>
              </a:prstGeom>
              <a:noFill/>
            </p:spPr>
            <p:txBody>
              <a:bodyPr wrap="square">
                <a:spAutoFit/>
              </a:bodyPr>
              <a:lstStyle/>
              <a:p>
                <a14:m>
                  <m:oMath xmlns:m="http://schemas.openxmlformats.org/officeDocument/2006/math">
                    <m:r>
                      <a:rPr lang="zh-CN" altLang="en-US" sz="2000" i="1" smtClean="0">
                        <a:latin typeface="Cambria Math" panose="02040503050406030204" pitchFamily="18" charset="0"/>
                      </a:rPr>
                      <m:t>𝑈</m:t>
                    </m:r>
                    <m:r>
                      <a:rPr lang="en-US" altLang="zh-CN" sz="2000" b="0" i="1" smtClean="0">
                        <a:latin typeface="Cambria Math" panose="02040503050406030204" pitchFamily="18" charset="0"/>
                      </a:rPr>
                      <m:t> </m:t>
                    </m:r>
                    <m:r>
                      <a:rPr lang="zh-CN" altLang="en-US" sz="2000" i="1">
                        <a:latin typeface="Cambria Math" panose="02040503050406030204" pitchFamily="18" charset="0"/>
                      </a:rPr>
                      <m:t>：</m:t>
                    </m:r>
                  </m:oMath>
                </a14:m>
                <a:r>
                  <a:rPr lang="zh-CN" altLang="en-US" sz="2000" dirty="0"/>
                  <a:t>膜电位</a:t>
                </a:r>
              </a:p>
            </p:txBody>
          </p:sp>
        </mc:Choice>
        <mc:Fallback xmlns="">
          <p:sp>
            <p:nvSpPr>
              <p:cNvPr id="47" name="文本框 46"/>
              <p:cNvSpPr txBox="1">
                <a:spLocks noRot="1" noChangeAspect="1" noMove="1" noResize="1" noEditPoints="1" noAdjustHandles="1" noChangeArrowheads="1" noChangeShapeType="1" noTextEdit="1"/>
              </p:cNvSpPr>
              <p:nvPr/>
            </p:nvSpPr>
            <p:spPr>
              <a:xfrm>
                <a:off x="9009916" y="1307630"/>
                <a:ext cx="1911753" cy="400110"/>
              </a:xfrm>
              <a:prstGeom prst="rect">
                <a:avLst/>
              </a:prstGeom>
              <a:blipFill>
                <a:blip r:embed="rId9"/>
                <a:stretch>
                  <a:fillRect t="-10769" b="-2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9009916" y="1795714"/>
                <a:ext cx="1911753" cy="400110"/>
              </a:xfrm>
              <a:prstGeom prst="rect">
                <a:avLst/>
              </a:prstGeom>
              <a:noFill/>
            </p:spPr>
            <p:txBody>
              <a:bodyPr wrap="square">
                <a:spAutoFit/>
              </a:bodyPr>
              <a:lstStyle>
                <a:defPPr>
                  <a:defRPr lang="zh-CN"/>
                </a:defPPr>
                <a:lvl1pPr>
                  <a:defRPr sz="2000" i="1">
                    <a:latin typeface="Cambria Math" panose="02040503050406030204" pitchFamily="18" charset="0"/>
                  </a:defRPr>
                </a:lvl1pPr>
              </a:lstStyle>
              <a:p>
                <a14:m>
                  <m:oMath xmlns:m="http://schemas.openxmlformats.org/officeDocument/2006/math">
                    <m:r>
                      <a:rPr lang="zh-CN" altLang="en-US">
                        <a:latin typeface="Cambria Math" panose="02040503050406030204" pitchFamily="18" charset="0"/>
                      </a:rPr>
                      <m:t>𝜏</m:t>
                    </m:r>
                    <m:r>
                      <a:rPr lang="zh-CN" altLang="en-US">
                        <a:latin typeface="Cambria Math" panose="02040503050406030204" pitchFamily="18" charset="0"/>
                      </a:rPr>
                      <m:t>：</m:t>
                    </m:r>
                  </m:oMath>
                </a14:m>
                <a:r>
                  <a:rPr lang="zh-CN" altLang="en-US" i="0" dirty="0"/>
                  <a:t>泄漏因子</a:t>
                </a:r>
              </a:p>
            </p:txBody>
          </p:sp>
        </mc:Choice>
        <mc:Fallback xmlns="">
          <p:sp>
            <p:nvSpPr>
              <p:cNvPr id="48" name="文本框 47"/>
              <p:cNvSpPr txBox="1">
                <a:spLocks noRot="1" noChangeAspect="1" noMove="1" noResize="1" noEditPoints="1" noAdjustHandles="1" noChangeArrowheads="1" noChangeShapeType="1" noTextEdit="1"/>
              </p:cNvSpPr>
              <p:nvPr/>
            </p:nvSpPr>
            <p:spPr>
              <a:xfrm>
                <a:off x="9009916" y="1795714"/>
                <a:ext cx="1911753" cy="400110"/>
              </a:xfrm>
              <a:prstGeom prst="rect">
                <a:avLst/>
              </a:prstGeom>
              <a:blipFill>
                <a:blip r:embed="rId10"/>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9009916" y="3204268"/>
                <a:ext cx="2348964" cy="400110"/>
              </a:xfrm>
              <a:prstGeom prst="rect">
                <a:avLst/>
              </a:prstGeom>
              <a:noFill/>
            </p:spPr>
            <p:txBody>
              <a:bodyPr wrap="square">
                <a:spAutoFit/>
              </a:bodyPr>
              <a:lstStyle/>
              <a:p>
                <a14:m>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𝑉</m:t>
                        </m:r>
                      </m:e>
                      <m:sub>
                        <m:r>
                          <a:rPr lang="zh-CN" altLang="en-US" sz="2000" i="1">
                            <a:latin typeface="Cambria Math" panose="02040503050406030204" pitchFamily="18" charset="0"/>
                          </a:rPr>
                          <m:t>𝑡h</m:t>
                        </m:r>
                      </m:sub>
                    </m:sSub>
                  </m:oMath>
                </a14:m>
                <a:r>
                  <a:rPr lang="zh-CN" altLang="en-US" sz="2000" dirty="0"/>
                  <a:t>：阈值电位</a:t>
                </a:r>
              </a:p>
            </p:txBody>
          </p:sp>
        </mc:Choice>
        <mc:Fallback xmlns="">
          <p:sp>
            <p:nvSpPr>
              <p:cNvPr id="50" name="文本框 49"/>
              <p:cNvSpPr txBox="1">
                <a:spLocks noRot="1" noChangeAspect="1" noMove="1" noResize="1" noEditPoints="1" noAdjustHandles="1" noChangeArrowheads="1" noChangeShapeType="1" noTextEdit="1"/>
              </p:cNvSpPr>
              <p:nvPr/>
            </p:nvSpPr>
            <p:spPr>
              <a:xfrm>
                <a:off x="9009916" y="3204268"/>
                <a:ext cx="2348964" cy="400110"/>
              </a:xfrm>
              <a:prstGeom prst="rect">
                <a:avLst/>
              </a:prstGeom>
              <a:blipFill>
                <a:blip r:embed="rId11"/>
                <a:stretch>
                  <a:fillRect t="-10769" b="-2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9009916" y="2744033"/>
                <a:ext cx="2348964" cy="400110"/>
              </a:xfrm>
              <a:prstGeom prst="rect">
                <a:avLst/>
              </a:prstGeom>
              <a:noFill/>
            </p:spPr>
            <p:txBody>
              <a:bodyPr wrap="square">
                <a:spAutoFit/>
              </a:bodyPr>
              <a:lstStyle/>
              <a:p>
                <a14:m>
                  <m:oMath xmlns:m="http://schemas.openxmlformats.org/officeDocument/2006/math">
                    <m:r>
                      <m:rPr>
                        <m:sty m:val="p"/>
                      </m:rPr>
                      <a:rPr lang="en-US" altLang="zh-CN" sz="2000" i="1" smtClean="0">
                        <a:solidFill>
                          <a:schemeClr val="tx1"/>
                        </a:solidFill>
                        <a:latin typeface="Cambria Math" panose="02040503050406030204" pitchFamily="18" charset="0"/>
                      </a:rPr>
                      <m:t>S</m:t>
                    </m:r>
                  </m:oMath>
                </a14:m>
                <a:r>
                  <a:rPr lang="zh-CN" altLang="en-US" sz="2000" dirty="0"/>
                  <a:t>：输出脉冲</a:t>
                </a:r>
              </a:p>
            </p:txBody>
          </p:sp>
        </mc:Choice>
        <mc:Fallback xmlns="">
          <p:sp>
            <p:nvSpPr>
              <p:cNvPr id="53" name="文本框 52"/>
              <p:cNvSpPr txBox="1">
                <a:spLocks noRot="1" noChangeAspect="1" noMove="1" noResize="1" noEditPoints="1" noAdjustHandles="1" noChangeArrowheads="1" noChangeShapeType="1" noTextEdit="1"/>
              </p:cNvSpPr>
              <p:nvPr/>
            </p:nvSpPr>
            <p:spPr>
              <a:xfrm>
                <a:off x="9009916" y="2744033"/>
                <a:ext cx="2348964" cy="400110"/>
              </a:xfrm>
              <a:prstGeom prst="rect">
                <a:avLst/>
              </a:prstGeom>
              <a:blipFill>
                <a:blip r:embed="rId12"/>
                <a:stretch>
                  <a:fillRect t="-9091" b="-24242"/>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672F1B79-4F02-43F9-B3D8-52A0BD555147}"/>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
        <p:nvSpPr>
          <p:cNvPr id="33" name="矩形: 圆角 32">
            <a:extLst>
              <a:ext uri="{FF2B5EF4-FFF2-40B4-BE49-F238E27FC236}">
                <a16:creationId xmlns:a16="http://schemas.microsoft.com/office/drawing/2014/main" id="{84EBE9B7-4EA6-485F-BC4D-55A93D615B5C}"/>
              </a:ext>
            </a:extLst>
          </p:cNvPr>
          <p:cNvSpPr/>
          <p:nvPr/>
        </p:nvSpPr>
        <p:spPr>
          <a:xfrm>
            <a:off x="270935" y="5676137"/>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更新</a:t>
            </a:r>
            <a:endParaRPr lang="zh-CN" altLang="en-US"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221D7CF-6EB5-4A5D-AE36-E007E5F58471}"/>
                  </a:ext>
                </a:extLst>
              </p:cNvPr>
              <p:cNvSpPr txBox="1"/>
              <p:nvPr/>
            </p:nvSpPr>
            <p:spPr>
              <a:xfrm>
                <a:off x="9009915" y="2283798"/>
                <a:ext cx="3244425" cy="400110"/>
              </a:xfrm>
              <a:prstGeom prst="rect">
                <a:avLst/>
              </a:prstGeom>
              <a:noFill/>
            </p:spPr>
            <p:txBody>
              <a:bodyPr wrap="square">
                <a:spAutoFit/>
              </a:bodyPr>
              <a:lstStyle/>
              <a:p>
                <a14:m>
                  <m:oMath xmlns:m="http://schemas.openxmlformats.org/officeDocument/2006/math">
                    <m:r>
                      <a:rPr lang="zh-CN" altLang="en-US" sz="2000" i="1">
                        <a:latin typeface="Cambria Math" panose="02040503050406030204" pitchFamily="18" charset="0"/>
                      </a:rPr>
                      <m:t>𝑋</m:t>
                    </m:r>
                  </m:oMath>
                </a14:m>
                <a:r>
                  <a:rPr lang="zh-CN" altLang="en-US" sz="2000" dirty="0"/>
                  <a:t>：输入（线性计算所得）</a:t>
                </a:r>
              </a:p>
            </p:txBody>
          </p:sp>
        </mc:Choice>
        <mc:Fallback xmlns="">
          <p:sp>
            <p:nvSpPr>
              <p:cNvPr id="35" name="文本框 34">
                <a:extLst>
                  <a:ext uri="{FF2B5EF4-FFF2-40B4-BE49-F238E27FC236}">
                    <a16:creationId xmlns:a16="http://schemas.microsoft.com/office/drawing/2014/main" id="{3221D7CF-6EB5-4A5D-AE36-E007E5F58471}"/>
                  </a:ext>
                </a:extLst>
              </p:cNvPr>
              <p:cNvSpPr txBox="1">
                <a:spLocks noRot="1" noChangeAspect="1" noMove="1" noResize="1" noEditPoints="1" noAdjustHandles="1" noChangeArrowheads="1" noChangeShapeType="1" noTextEdit="1"/>
              </p:cNvSpPr>
              <p:nvPr/>
            </p:nvSpPr>
            <p:spPr>
              <a:xfrm>
                <a:off x="9009915" y="2283798"/>
                <a:ext cx="3244425" cy="400110"/>
              </a:xfrm>
              <a:prstGeom prst="rect">
                <a:avLst/>
              </a:prstGeom>
              <a:blipFill>
                <a:blip r:embed="rId13"/>
                <a:stretch>
                  <a:fillRect t="-10769" b="-26154"/>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0" name="矩形: 圆角 9"/>
          <p:cNvSpPr/>
          <p:nvPr/>
        </p:nvSpPr>
        <p:spPr>
          <a:xfrm>
            <a:off x="206389" y="1221164"/>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泄漏、</a:t>
            </a:r>
            <a:r>
              <a:rPr lang="zh-CN" altLang="en-US" b="1" dirty="0">
                <a:solidFill>
                  <a:srgbClr val="000000"/>
                </a:solidFill>
                <a:latin typeface="Inter"/>
              </a:rPr>
              <a:t>累积</a:t>
            </a:r>
            <a:endParaRPr lang="zh-CN" altLang="en-US" dirty="0"/>
          </a:p>
        </p:txBody>
      </p:sp>
      <p:sp>
        <p:nvSpPr>
          <p:cNvPr id="12" name="矩形: 圆角 11"/>
          <p:cNvSpPr/>
          <p:nvPr/>
        </p:nvSpPr>
        <p:spPr>
          <a:xfrm>
            <a:off x="206389" y="1978650"/>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放电</a:t>
            </a:r>
            <a:endParaRPr lang="zh-CN" altLang="en-US" dirty="0"/>
          </a:p>
        </p:txBody>
      </p:sp>
      <mc:AlternateContent xmlns:mc="http://schemas.openxmlformats.org/markup-compatibility/2006" xmlns:a14="http://schemas.microsoft.com/office/drawing/2010/main">
        <mc:Choice Requires="a14">
          <p:sp>
            <p:nvSpPr>
              <p:cNvPr id="26" name="文本框 25"/>
              <p:cNvSpPr txBox="1"/>
              <p:nvPr/>
            </p:nvSpPr>
            <p:spPr>
              <a:xfrm>
                <a:off x="1007213" y="1234889"/>
                <a:ext cx="55269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𝜏</m:t>
                      </m:r>
                      <m:r>
                        <a:rPr lang="zh-CN" altLang="en-US" sz="2800" i="0">
                          <a:latin typeface="Cambria Math" panose="02040503050406030204" pitchFamily="18" charset="0"/>
                        </a:rPr>
                        <m:t>⋅</m:t>
                      </m:r>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−1</m:t>
                          </m:r>
                        </m:e>
                      </m:d>
                      <m:r>
                        <a:rPr lang="en-US" altLang="zh-CN" sz="2800" b="0" i="0" smtClean="0">
                          <a:latin typeface="Cambria Math" panose="02040503050406030204" pitchFamily="18" charset="0"/>
                        </a:rPr>
                        <m:t> </m:t>
                      </m:r>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𝑋</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oMath>
                  </m:oMathPara>
                </a14:m>
                <a:endParaRPr lang="zh-CN" altLang="en-US" sz="28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1007213" y="1234889"/>
                <a:ext cx="5526972" cy="523220"/>
              </a:xfrm>
              <a:prstGeom prst="rect">
                <a:avLst/>
              </a:prstGeom>
              <a:blipFill rotWithShape="1">
                <a:blip r:embed="rId3"/>
                <a:stretch>
                  <a:fillRect l="-2" t="-86" r="1" b="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1617096" y="2003770"/>
                <a:ext cx="34323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𝑆</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zh-CN" altLang="en-US" sz="2800" i="1">
                          <a:latin typeface="Cambria Math" panose="02040503050406030204" pitchFamily="18" charset="0"/>
                        </a:rPr>
                        <m:t>𝛩</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𝑡h</m:t>
                              </m:r>
                            </m:sub>
                          </m:sSub>
                          <m:r>
                            <a:rPr lang="zh-CN" altLang="en-US" sz="2800" i="0">
                              <a:latin typeface="Cambria Math" panose="02040503050406030204" pitchFamily="18" charset="0"/>
                            </a:rPr>
                            <m:t>​</m:t>
                          </m:r>
                        </m:e>
                      </m:d>
                    </m:oMath>
                  </m:oMathPara>
                </a14:m>
                <a:endParaRPr lang="zh-CN" altLang="en-US" sz="28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1617096" y="2003770"/>
                <a:ext cx="3432323" cy="523220"/>
              </a:xfrm>
              <a:prstGeom prst="rect">
                <a:avLst/>
              </a:prstGeom>
              <a:blipFill rotWithShape="1">
                <a:blip r:embed="rId4"/>
                <a:stretch>
                  <a:fillRect l="-11" t="-66" r="16" b="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6370564" y="2003770"/>
                <a:ext cx="6404186" cy="523220"/>
              </a:xfrm>
              <a:prstGeom prst="rect">
                <a:avLst/>
              </a:prstGeom>
              <a:noFill/>
            </p:spPr>
            <p:txBody>
              <a:bodyPr wrap="square">
                <a:spAutoFit/>
              </a:bodyPr>
              <a:lstStyle/>
              <a:p>
                <a:pPr algn="just"/>
                <a14:m>
                  <m:oMath xmlns:m="http://schemas.openxmlformats.org/officeDocument/2006/math">
                    <m:r>
                      <a:rPr lang="en-US" altLang="zh-CN" sz="2800" i="1" kern="100" smtClean="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r>
                          <a:rPr lang="zh-CN" altLang="en-US" sz="2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e>
                    </m:d>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oMath>
                </a14:m>
                <a:r>
                  <a:rPr lang="zh-CN" altLang="zh-CN" sz="2800" kern="100" dirty="0">
                    <a:effectLst/>
                    <a:latin typeface="等线" panose="02010600030101010101" pitchFamily="2" charset="-122"/>
                    <a:ea typeface="MS Gothic" panose="020B0609070205080204" pitchFamily="49" charset="-128"/>
                    <a:cs typeface="MS Gothic" panose="020B0609070205080204" pitchFamily="49" charset="-128"/>
                  </a:rPr>
                  <a:t>​</a:t>
                </a:r>
                <a14:m>
                  <m:oMath xmlns:m="http://schemas.openxmlformats.org/officeDocument/2006/math">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2800" i="1" kern="10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800" i="1" kern="100">
                        <a:effectLst/>
                        <a:latin typeface="Cambria Math" panose="02040503050406030204" pitchFamily="18" charset="0"/>
                        <a:ea typeface="MS Gothic" panose="020B0609070205080204" pitchFamily="49" charset="-128"/>
                        <a:cs typeface="MS Gothic" panose="020B0609070205080204" pitchFamily="49" charset="-128"/>
                      </a:rPr>
                      <m:t> </m:t>
                    </m:r>
                  </m:oMath>
                </a14:m>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6370564" y="2003770"/>
                <a:ext cx="6404186" cy="523220"/>
              </a:xfrm>
              <a:prstGeom prst="rect">
                <a:avLst/>
              </a:prstGeom>
              <a:blipFill rotWithShape="1">
                <a:blip r:embed="rId5"/>
                <a:stretch>
                  <a:fillRect l="-4" t="-66" r="7" b="62"/>
                </a:stretch>
              </a:blipFill>
            </p:spPr>
            <p:txBody>
              <a:bodyPr/>
              <a:lstStyle/>
              <a:p>
                <a:r>
                  <a:rPr lang="zh-CN" altLang="en-US">
                    <a:noFill/>
                  </a:rPr>
                  <a:t> </a:t>
                </a:r>
              </a:p>
            </p:txBody>
          </p:sp>
        </mc:Fallback>
      </mc:AlternateContent>
      <p:grpSp>
        <p:nvGrpSpPr>
          <p:cNvPr id="4" name="组合 3"/>
          <p:cNvGrpSpPr/>
          <p:nvPr/>
        </p:nvGrpSpPr>
        <p:grpSpPr>
          <a:xfrm>
            <a:off x="7159413" y="1103922"/>
            <a:ext cx="5387017" cy="731520"/>
            <a:chOff x="3732107" y="3291840"/>
            <a:chExt cx="5387017" cy="731520"/>
          </a:xfrm>
        </p:grpSpPr>
        <p:grpSp>
          <p:nvGrpSpPr>
            <p:cNvPr id="3" name="组合 2"/>
            <p:cNvGrpSpPr/>
            <p:nvPr/>
          </p:nvGrpSpPr>
          <p:grpSpPr>
            <a:xfrm>
              <a:off x="3732107" y="3291840"/>
              <a:ext cx="4152054" cy="731520"/>
              <a:chOff x="3732107" y="3291840"/>
              <a:chExt cx="4152054" cy="731520"/>
            </a:xfrm>
          </p:grpSpPr>
          <p:sp>
            <p:nvSpPr>
              <p:cNvPr id="43" name="矩形 42"/>
              <p:cNvSpPr/>
              <p:nvPr/>
            </p:nvSpPr>
            <p:spPr>
              <a:xfrm>
                <a:off x="3732107" y="3291840"/>
                <a:ext cx="4152054" cy="7315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p:cNvSpPr txBox="1"/>
                  <p:nvPr/>
                </p:nvSpPr>
                <p:spPr>
                  <a:xfrm>
                    <a:off x="5152717" y="3426766"/>
                    <a:ext cx="16174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4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4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400" i="1" kern="100">
                              <a:latin typeface="Cambria Math" panose="02040503050406030204" pitchFamily="18" charset="0"/>
                              <a:ea typeface="MS Gothic" panose="020B0609070205080204" pitchFamily="49" charset="-128"/>
                              <a:cs typeface="MS Gothic" panose="020B0609070205080204" pitchFamily="49" charset="-128"/>
                            </a:rPr>
                            <m:t>=0</m:t>
                          </m:r>
                        </m:oMath>
                      </m:oMathPara>
                    </a14:m>
                    <a:endParaRPr lang="zh-CN" altLang="en-US" sz="24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152717" y="3426766"/>
                    <a:ext cx="1617443" cy="46166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982643" y="3426767"/>
                    <a:ext cx="1911753" cy="461665"/>
                  </a:xfrm>
                  <a:prstGeom prst="rect">
                    <a:avLst/>
                  </a:prstGeom>
                  <a:noFill/>
                </p:spPr>
                <p:txBody>
                  <a:bodyPr wrap="square">
                    <a:spAutoFit/>
                  </a:bodyPr>
                  <a:lstStyle/>
                  <a:p>
                    <a14:m>
                      <m:oMath xmlns:m="http://schemas.openxmlformats.org/officeDocument/2006/math">
                        <m:r>
                          <a:rPr lang="zh-CN" altLang="en-US" sz="2400" i="1">
                            <a:latin typeface="Cambria Math" panose="02040503050406030204" pitchFamily="18" charset="0"/>
                          </a:rPr>
                          <m:t>𝜏</m:t>
                        </m:r>
                        <m:r>
                          <a:rPr lang="en-US" altLang="zh-CN" sz="2400" i="1" smtClean="0">
                            <a:latin typeface="Cambria Math" panose="02040503050406030204" pitchFamily="18" charset="0"/>
                          </a:rPr>
                          <m:t>=</m:t>
                        </m:r>
                      </m:oMath>
                    </a14:m>
                    <a:r>
                      <a:rPr lang="en-US" altLang="zh-CN" sz="2400" dirty="0"/>
                      <a:t>0.8</a:t>
                    </a:r>
                    <a:endParaRPr lang="zh-CN" altLang="en-US" sz="24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982643" y="3426767"/>
                    <a:ext cx="1911753" cy="461665"/>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p:cNvSpPr txBox="1"/>
                <p:nvPr/>
              </p:nvSpPr>
              <p:spPr>
                <a:xfrm>
                  <a:off x="6770160" y="3426766"/>
                  <a:ext cx="2348964" cy="461665"/>
                </a:xfrm>
                <a:prstGeom prst="rect">
                  <a:avLst/>
                </a:prstGeom>
                <a:noFill/>
              </p:spPr>
              <p:txBody>
                <a:bodyPr wrap="square">
                  <a:spAutoFit/>
                </a:bodyPr>
                <a:lstStyle/>
                <a:p>
                  <a14:m>
                    <m:oMath xmlns:m="http://schemas.openxmlformats.org/officeDocument/2006/math">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𝑡h</m:t>
                          </m:r>
                        </m:sub>
                      </m:sSub>
                    </m:oMath>
                  </a14:m>
                  <a:r>
                    <a:rPr lang="en-US" altLang="zh-CN" sz="2400" dirty="0"/>
                    <a:t>=1</a:t>
                  </a:r>
                  <a:endParaRPr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6770160" y="3426766"/>
                  <a:ext cx="2348964" cy="461665"/>
                </a:xfrm>
                <a:prstGeom prst="rect">
                  <a:avLst/>
                </a:prstGeom>
                <a:blipFill rotWithShape="1">
                  <a:blip r:embed="rId8"/>
                </a:blipFill>
              </p:spPr>
              <p:txBody>
                <a:bodyPr/>
                <a:lstStyle/>
                <a:p>
                  <a:r>
                    <a:rPr lang="zh-CN" altLang="en-US">
                      <a:noFill/>
                    </a:rPr>
                    <a:t> </a:t>
                  </a:r>
                </a:p>
              </p:txBody>
            </p:sp>
          </mc:Fallback>
        </mc:AlternateContent>
      </p:grpSp>
      <p:sp>
        <p:nvSpPr>
          <p:cNvPr id="35" name="矩形: 圆角 34"/>
          <p:cNvSpPr/>
          <p:nvPr/>
        </p:nvSpPr>
        <p:spPr>
          <a:xfrm>
            <a:off x="5049420" y="1978650"/>
            <a:ext cx="1256554"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更新</a:t>
            </a:r>
            <a:endParaRPr lang="zh-CN" altLang="en-US" dirty="0"/>
          </a:p>
        </p:txBody>
      </p:sp>
      <mc:AlternateContent xmlns:mc="http://schemas.openxmlformats.org/markup-compatibility/2006" xmlns:a14="http://schemas.microsoft.com/office/drawing/2010/main">
        <mc:Choice Requires="a14">
          <p:graphicFrame>
            <p:nvGraphicFramePr>
              <p:cNvPr id="6" name="表格 6"/>
              <p:cNvGraphicFramePr>
                <a:graphicFrameLocks noGrp="1"/>
              </p:cNvGraphicFramePr>
              <p:nvPr>
                <p:extLst>
                  <p:ext uri="{D42A27DB-BD31-4B8C-83A1-F6EECF244321}">
                    <p14:modId xmlns:p14="http://schemas.microsoft.com/office/powerpoint/2010/main" val="850547543"/>
                  </p:ext>
                </p:extLst>
              </p:nvPr>
            </p:nvGraphicFramePr>
            <p:xfrm>
              <a:off x="206389" y="3154181"/>
              <a:ext cx="11812632" cy="3137039"/>
            </p:xfrm>
            <a:graphic>
              <a:graphicData uri="http://schemas.openxmlformats.org/drawingml/2006/table">
                <a:tbl>
                  <a:tblPr firstRow="1" bandRow="1">
                    <a:tableStyleId>{5C22544A-7EE6-4342-B048-85BDC9FD1C3A}</a:tableStyleId>
                  </a:tblPr>
                  <a:tblGrid>
                    <a:gridCol w="1361412">
                      <a:extLst>
                        <a:ext uri="{9D8B030D-6E8A-4147-A177-3AD203B41FA5}">
                          <a16:colId xmlns:a16="http://schemas.microsoft.com/office/drawing/2014/main" val="20000"/>
                        </a:ext>
                      </a:extLst>
                    </a:gridCol>
                    <a:gridCol w="2120054">
                      <a:extLst>
                        <a:ext uri="{9D8B030D-6E8A-4147-A177-3AD203B41FA5}">
                          <a16:colId xmlns:a16="http://schemas.microsoft.com/office/drawing/2014/main" val="20001"/>
                        </a:ext>
                      </a:extLst>
                    </a:gridCol>
                    <a:gridCol w="2004906">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92960">
                      <a:extLst>
                        <a:ext uri="{9D8B030D-6E8A-4147-A177-3AD203B41FA5}">
                          <a16:colId xmlns:a16="http://schemas.microsoft.com/office/drawing/2014/main" val="20004"/>
                        </a:ext>
                      </a:extLst>
                    </a:gridCol>
                    <a:gridCol w="2302900">
                      <a:extLst>
                        <a:ext uri="{9D8B030D-6E8A-4147-A177-3AD203B41FA5}">
                          <a16:colId xmlns:a16="http://schemas.microsoft.com/office/drawing/2014/main" val="20005"/>
                        </a:ext>
                      </a:extLst>
                    </a:gridCol>
                  </a:tblGrid>
                  <a:tr h="469250">
                    <a:tc>
                      <a:txBody>
                        <a:bodyPr/>
                        <a:lstStyle/>
                        <a:p>
                          <a:endParaRPr lang="zh-CN" altLang="en-US" dirty="0"/>
                        </a:p>
                      </a:txBody>
                      <a:tcPr/>
                    </a:tc>
                    <a:tc>
                      <a:txBody>
                        <a:bodyPr/>
                        <a:lstStyle/>
                        <a:p>
                          <a:r>
                            <a:rPr lang="en-US" altLang="zh-CN" sz="2400" dirty="0"/>
                            <a:t>T=1</a:t>
                          </a:r>
                          <a:endParaRPr lang="zh-CN" altLang="en-US" sz="2400" dirty="0"/>
                        </a:p>
                      </a:txBody>
                      <a:tcPr/>
                    </a:tc>
                    <a:tc>
                      <a:txBody>
                        <a:bodyPr/>
                        <a:lstStyle/>
                        <a:p>
                          <a:r>
                            <a:rPr lang="en-US" altLang="zh-CN" sz="2400" dirty="0"/>
                            <a:t>T=2</a:t>
                          </a:r>
                          <a:endParaRPr lang="zh-CN" altLang="en-US" sz="2400" dirty="0"/>
                        </a:p>
                      </a:txBody>
                      <a:tcPr/>
                    </a:tc>
                    <a:tc>
                      <a:txBody>
                        <a:bodyPr/>
                        <a:lstStyle/>
                        <a:p>
                          <a:r>
                            <a:rPr lang="en-US" altLang="zh-CN" sz="2400" dirty="0"/>
                            <a:t>T=3</a:t>
                          </a:r>
                          <a:endParaRPr lang="zh-CN" altLang="en-US" sz="2400" dirty="0"/>
                        </a:p>
                      </a:txBody>
                      <a:tcPr/>
                    </a:tc>
                    <a:tc>
                      <a:txBody>
                        <a:bodyPr/>
                        <a:lstStyle/>
                        <a:p>
                          <a:r>
                            <a:rPr lang="en-US" altLang="zh-CN" sz="2400" dirty="0"/>
                            <a:t>T=4</a:t>
                          </a:r>
                          <a:endParaRPr lang="zh-CN" altLang="en-US" sz="2400" dirty="0"/>
                        </a:p>
                      </a:txBody>
                      <a:tcPr/>
                    </a:tc>
                    <a:tc>
                      <a:txBody>
                        <a:bodyPr/>
                        <a:lstStyle/>
                        <a:p>
                          <a:r>
                            <a:rPr lang="en-US" altLang="zh-CN" sz="2400" dirty="0"/>
                            <a:t>T=5</a:t>
                          </a:r>
                          <a:endParaRPr lang="zh-CN" altLang="en-US" sz="2400" dirty="0"/>
                        </a:p>
                      </a:txBody>
                      <a:tcPr/>
                    </a:tc>
                    <a:extLst>
                      <a:ext uri="{0D108BD9-81ED-4DB2-BD59-A6C34878D82A}">
                        <a16:rowId xmlns:a16="http://schemas.microsoft.com/office/drawing/2014/main" val="10000"/>
                      </a:ext>
                    </a:extLst>
                  </a:tr>
                  <a:tr h="592605">
                    <a:tc>
                      <a:txBody>
                        <a:bodyPr/>
                        <a:lstStyle/>
                        <a:p>
                          <a:r>
                            <a:rPr lang="zh-CN" altLang="en-US" dirty="0"/>
                            <a:t>泄漏</a:t>
                          </a:r>
                        </a:p>
                      </a:txBody>
                      <a:tcPr/>
                    </a:tc>
                    <a:tc>
                      <a:txBody>
                        <a:bodyPr/>
                        <a:lstStyle/>
                        <a:p>
                          <a:r>
                            <a:rPr lang="en-US" altLang="zh-CN" dirty="0"/>
                            <a:t>U1 = U0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r>
                                <a:rPr lang="en-US" altLang="zh-CN" sz="1800" b="0" i="1" smtClean="0">
                                  <a:latin typeface="Cambria Math" panose="02040503050406030204" pitchFamily="18" charset="0"/>
                                </a:rPr>
                                <m:t>=</m:t>
                              </m:r>
                            </m:oMath>
                          </a14:m>
                          <a:r>
                            <a:rPr lang="en-US" altLang="zh-CN" dirty="0"/>
                            <a:t> 0</a:t>
                          </a:r>
                        </a:p>
                        <a:p>
                          <a:endParaRPr lang="zh-CN" altLang="en-US" dirty="0"/>
                        </a:p>
                      </a:txBody>
                      <a:tcPr/>
                    </a:tc>
                    <a:tc>
                      <a:txBody>
                        <a:bodyPr/>
                        <a:lstStyle/>
                        <a:p>
                          <a:r>
                            <a:rPr lang="en-US" altLang="zh-CN" dirty="0"/>
                            <a:t>U2 = U1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oMath>
                          </a14:m>
                          <a:r>
                            <a:rPr lang="zh-CN" altLang="en-US" dirty="0"/>
                            <a:t> </a:t>
                          </a:r>
                          <a:r>
                            <a:rPr lang="en-US" altLang="zh-CN" dirty="0"/>
                            <a:t>= 0.4</a:t>
                          </a:r>
                          <a:endParaRPr lang="zh-CN" altLang="en-US" dirty="0"/>
                        </a:p>
                      </a:txBody>
                      <a:tcPr/>
                    </a:tc>
                    <a:tc>
                      <a:txBody>
                        <a:bodyPr/>
                        <a:lstStyle/>
                        <a:p>
                          <a:r>
                            <a:rPr lang="en-US" altLang="zh-CN" dirty="0"/>
                            <a:t>U3 = U2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oMath>
                          </a14:m>
                          <a:r>
                            <a:rPr lang="en-US" altLang="zh-CN" dirty="0"/>
                            <a:t> = 0</a:t>
                          </a:r>
                        </a:p>
                      </a:txBody>
                      <a:tcPr/>
                    </a:tc>
                    <a:tc>
                      <a:txBody>
                        <a:bodyPr/>
                        <a:lstStyle/>
                        <a:p>
                          <a:r>
                            <a:rPr lang="en-US" altLang="zh-CN" dirty="0"/>
                            <a:t>U4 = U3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oMath>
                          </a14:m>
                          <a:r>
                            <a:rPr lang="en-US" altLang="zh-CN" dirty="0"/>
                            <a:t> = 0.08</a:t>
                          </a:r>
                          <a:endParaRPr lang="zh-CN" altLang="en-US" dirty="0"/>
                        </a:p>
                      </a:txBody>
                      <a:tcPr/>
                    </a:tc>
                    <a:tc>
                      <a:txBody>
                        <a:bodyPr/>
                        <a:lstStyle/>
                        <a:p>
                          <a:r>
                            <a:rPr lang="en-US" altLang="zh-CN" dirty="0"/>
                            <a:t>U5 = U4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oMath>
                          </a14:m>
                          <a:r>
                            <a:rPr lang="en-US" altLang="zh-CN" dirty="0"/>
                            <a:t> = 0.544</a:t>
                          </a:r>
                          <a:endParaRPr lang="zh-CN" altLang="en-US" dirty="0"/>
                        </a:p>
                      </a:txBody>
                      <a:tcPr/>
                    </a:tc>
                    <a:extLst>
                      <a:ext uri="{0D108BD9-81ED-4DB2-BD59-A6C34878D82A}">
                        <a16:rowId xmlns:a16="http://schemas.microsoft.com/office/drawing/2014/main" val="10001"/>
                      </a:ext>
                    </a:extLst>
                  </a:tr>
                  <a:tr h="675903">
                    <a:tc>
                      <a:txBody>
                        <a:bodyPr/>
                        <a:lstStyle/>
                        <a:p>
                          <a:r>
                            <a:rPr lang="zh-CN" altLang="en-US" dirty="0"/>
                            <a:t>累积</a:t>
                          </a:r>
                        </a:p>
                      </a:txBody>
                      <a:tcPr/>
                    </a:tc>
                    <a:tc>
                      <a:txBody>
                        <a:bodyPr/>
                        <a:lstStyle/>
                        <a:p>
                          <a:r>
                            <a:rPr lang="en-US" altLang="zh-CN" dirty="0"/>
                            <a:t>U1 = U1 + X1 = 0.5</a:t>
                          </a:r>
                          <a:endParaRPr lang="zh-CN" altLang="en-US" dirty="0"/>
                        </a:p>
                      </a:txBody>
                      <a:tcPr/>
                    </a:tc>
                    <a:tc>
                      <a:txBody>
                        <a:bodyPr/>
                        <a:lstStyle/>
                        <a:p>
                          <a:r>
                            <a:rPr lang="en-US" altLang="zh-CN" dirty="0"/>
                            <a:t>U2 = U2 + X2 = 1.1</a:t>
                          </a:r>
                          <a:endParaRPr lang="zh-CN" altLang="en-US" dirty="0"/>
                        </a:p>
                      </a:txBody>
                      <a:tcPr/>
                    </a:tc>
                    <a:tc>
                      <a:txBody>
                        <a:bodyPr/>
                        <a:lstStyle/>
                        <a:p>
                          <a:r>
                            <a:rPr lang="en-US" altLang="zh-CN" dirty="0"/>
                            <a:t>U3 = U3 + X3 = 0.1</a:t>
                          </a:r>
                          <a:endParaRPr lang="zh-CN" altLang="en-US" dirty="0"/>
                        </a:p>
                      </a:txBody>
                      <a:tcPr/>
                    </a:tc>
                    <a:tc>
                      <a:txBody>
                        <a:bodyPr/>
                        <a:lstStyle/>
                        <a:p>
                          <a:r>
                            <a:rPr lang="en-US" altLang="zh-CN" dirty="0"/>
                            <a:t>U4 = U4 + X4 = 0.68</a:t>
                          </a:r>
                          <a:endParaRPr lang="zh-CN" altLang="en-US" dirty="0"/>
                        </a:p>
                      </a:txBody>
                      <a:tcPr/>
                    </a:tc>
                    <a:tc>
                      <a:txBody>
                        <a:bodyPr/>
                        <a:lstStyle/>
                        <a:p>
                          <a:r>
                            <a:rPr lang="en-US" altLang="zh-CN" dirty="0"/>
                            <a:t>U5 = U5 + X5 = 1.044</a:t>
                          </a:r>
                          <a:endParaRPr lang="zh-CN" altLang="en-US" dirty="0"/>
                        </a:p>
                      </a:txBody>
                      <a:tcPr/>
                    </a:tc>
                    <a:extLst>
                      <a:ext uri="{0D108BD9-81ED-4DB2-BD59-A6C34878D82A}">
                        <a16:rowId xmlns:a16="http://schemas.microsoft.com/office/drawing/2014/main" val="10002"/>
                      </a:ext>
                    </a:extLst>
                  </a:tr>
                  <a:tr h="675903">
                    <a:tc>
                      <a:txBody>
                        <a:bodyPr/>
                        <a:lstStyle/>
                        <a:p>
                          <a:r>
                            <a:rPr lang="zh-CN" altLang="en-US" dirty="0"/>
                            <a:t>放电</a:t>
                          </a:r>
                        </a:p>
                      </a:txBody>
                      <a:tcPr/>
                    </a:tc>
                    <a:tc>
                      <a:txBody>
                        <a:bodyPr/>
                        <a:lstStyle/>
                        <a:p>
                          <a:r>
                            <a:rPr lang="en-US" altLang="zh-CN" dirty="0"/>
                            <a:t>U1 </a:t>
                          </a:r>
                          <a:r>
                            <a:rPr lang="en-US" altLang="zh-CN" dirty="0">
                              <a:solidFill>
                                <a:srgbClr val="FF0000"/>
                              </a:solidFill>
                            </a:rPr>
                            <a:t>&lt;</a:t>
                          </a:r>
                          <a:r>
                            <a:rPr lang="en-US" altLang="zh-CN"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solidFill>
                                <a:srgbClr val="FF0000"/>
                              </a:solidFill>
                            </a:rPr>
                            <a:t>不</a:t>
                          </a:r>
                          <a:r>
                            <a:rPr lang="zh-CN" altLang="en-US" dirty="0"/>
                            <a:t>放电</a:t>
                          </a:r>
                          <a:endParaRPr lang="en-US" altLang="zh-CN" dirty="0"/>
                        </a:p>
                        <a:p>
                          <a:r>
                            <a:rPr lang="en-US" altLang="zh-CN" dirty="0"/>
                            <a:t>S1 = </a:t>
                          </a:r>
                          <a:r>
                            <a:rPr lang="en-US" altLang="zh-CN" dirty="0">
                              <a:solidFill>
                                <a:srgbClr val="FF0000"/>
                              </a:solidFill>
                            </a:rPr>
                            <a:t>0</a:t>
                          </a:r>
                          <a:endParaRPr lang="zh-CN" altLang="en-US" dirty="0"/>
                        </a:p>
                      </a:txBody>
                      <a:tcPr/>
                    </a:tc>
                    <a:tc>
                      <a:txBody>
                        <a:bodyPr/>
                        <a:lstStyle/>
                        <a:p>
                          <a:r>
                            <a:rPr lang="en-US" altLang="zh-CN" dirty="0"/>
                            <a:t>U2 </a:t>
                          </a:r>
                          <a:r>
                            <a:rPr lang="en-US" altLang="zh-CN" dirty="0">
                              <a:solidFill>
                                <a:srgbClr val="FF0000"/>
                              </a:solidFill>
                            </a:rPr>
                            <a:t>&gt;</a:t>
                          </a:r>
                          <a:r>
                            <a:rPr lang="en-US" altLang="zh-CN"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放电</a:t>
                          </a:r>
                          <a:endParaRPr lang="en-US" altLang="zh-CN" dirty="0"/>
                        </a:p>
                        <a:p>
                          <a:r>
                            <a:rPr lang="en-US" altLang="zh-CN" dirty="0"/>
                            <a:t>S2 = </a:t>
                          </a:r>
                          <a:r>
                            <a:rPr lang="en-US" altLang="zh-CN" dirty="0">
                              <a:solidFill>
                                <a:srgbClr val="FF0000"/>
                              </a:solidFill>
                            </a:rPr>
                            <a:t>1</a:t>
                          </a:r>
                          <a:endParaRPr lang="zh-CN" altLang="en-US" dirty="0"/>
                        </a:p>
                      </a:txBody>
                      <a:tcPr/>
                    </a:tc>
                    <a:tc>
                      <a:txBody>
                        <a:bodyPr/>
                        <a:lstStyle/>
                        <a:p>
                          <a:r>
                            <a:rPr lang="en-US" altLang="zh-CN" dirty="0"/>
                            <a:t>U3 </a:t>
                          </a:r>
                          <a:r>
                            <a:rPr lang="en-US" altLang="zh-CN" dirty="0">
                              <a:solidFill>
                                <a:srgbClr val="FF0000"/>
                              </a:solidFill>
                            </a:rPr>
                            <a:t>&lt;</a:t>
                          </a:r>
                          <a:r>
                            <a:rPr lang="en-US" altLang="zh-CN"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solidFill>
                                <a:srgbClr val="FF0000"/>
                              </a:solidFill>
                            </a:rPr>
                            <a:t>不</a:t>
                          </a:r>
                          <a:r>
                            <a:rPr lang="zh-CN" altLang="en-US" dirty="0"/>
                            <a:t>放电</a:t>
                          </a:r>
                          <a:endParaRPr lang="en-US" altLang="zh-CN" dirty="0"/>
                        </a:p>
                        <a:p>
                          <a:r>
                            <a:rPr lang="en-US" altLang="zh-CN" dirty="0"/>
                            <a:t>S3 = </a:t>
                          </a:r>
                          <a:r>
                            <a:rPr lang="en-US" altLang="zh-CN" dirty="0">
                              <a:solidFill>
                                <a:srgbClr val="FF0000"/>
                              </a:solidFill>
                            </a:rPr>
                            <a:t>0</a:t>
                          </a:r>
                          <a:endParaRPr lang="en-US" altLang="zh-CN" dirty="0"/>
                        </a:p>
                      </a:txBody>
                      <a:tcPr/>
                    </a:tc>
                    <a:tc>
                      <a:txBody>
                        <a:bodyPr/>
                        <a:lstStyle/>
                        <a:p>
                          <a:r>
                            <a:rPr lang="en-US" altLang="zh-CN" dirty="0"/>
                            <a:t>U4 </a:t>
                          </a:r>
                          <a:r>
                            <a:rPr lang="en-US" altLang="zh-CN" dirty="0">
                              <a:solidFill>
                                <a:srgbClr val="FF0000"/>
                              </a:solidFill>
                            </a:rPr>
                            <a:t>&lt;</a:t>
                          </a:r>
                          <a:r>
                            <a:rPr lang="en-US" altLang="zh-CN"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a:t>
                          </a:r>
                          <a:r>
                            <a:rPr lang="zh-CN" altLang="en-US" dirty="0">
                              <a:solidFill>
                                <a:srgbClr val="FF0000"/>
                              </a:solidFill>
                            </a:rPr>
                            <a:t>不</a:t>
                          </a:r>
                          <a:r>
                            <a:rPr lang="zh-CN" altLang="en-US" dirty="0"/>
                            <a:t>放电</a:t>
                          </a:r>
                          <a:endParaRPr lang="en-US" altLang="zh-CN" dirty="0"/>
                        </a:p>
                        <a:p>
                          <a:r>
                            <a:rPr lang="en-US" altLang="zh-CN" dirty="0"/>
                            <a:t>S4 = </a:t>
                          </a:r>
                          <a:r>
                            <a:rPr lang="en-US" altLang="zh-CN" dirty="0">
                              <a:solidFill>
                                <a:srgbClr val="FF0000"/>
                              </a:solidFill>
                            </a:rPr>
                            <a:t>0</a:t>
                          </a:r>
                          <a:endParaRPr lang="en-US" altLang="zh-CN" dirty="0"/>
                        </a:p>
                      </a:txBody>
                      <a:tcPr/>
                    </a:tc>
                    <a:tc>
                      <a:txBody>
                        <a:bodyPr/>
                        <a:lstStyle/>
                        <a:p>
                          <a:r>
                            <a:rPr lang="en-US" altLang="zh-CN" dirty="0"/>
                            <a:t>U5 </a:t>
                          </a:r>
                          <a:r>
                            <a:rPr lang="en-US" altLang="zh-CN" dirty="0">
                              <a:solidFill>
                                <a:srgbClr val="FF0000"/>
                              </a:solidFill>
                            </a:rPr>
                            <a:t>&gt;</a:t>
                          </a:r>
                          <a:r>
                            <a:rPr lang="en-US" altLang="zh-CN"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放电</a:t>
                          </a:r>
                          <a:endParaRPr lang="en-US" altLang="zh-CN" dirty="0"/>
                        </a:p>
                        <a:p>
                          <a:r>
                            <a:rPr lang="en-US" altLang="zh-CN" dirty="0"/>
                            <a:t>S5 = </a:t>
                          </a:r>
                          <a:r>
                            <a:rPr lang="en-US" altLang="zh-CN" dirty="0">
                              <a:solidFill>
                                <a:srgbClr val="FF0000"/>
                              </a:solidFill>
                            </a:rPr>
                            <a:t>1</a:t>
                          </a:r>
                          <a:endParaRPr lang="zh-CN" altLang="en-US" dirty="0"/>
                        </a:p>
                      </a:txBody>
                      <a:tcPr/>
                    </a:tc>
                    <a:extLst>
                      <a:ext uri="{0D108BD9-81ED-4DB2-BD59-A6C34878D82A}">
                        <a16:rowId xmlns:a16="http://schemas.microsoft.com/office/drawing/2014/main" val="10003"/>
                      </a:ext>
                    </a:extLst>
                  </a:tr>
                  <a:tr h="675903">
                    <a:tc>
                      <a:txBody>
                        <a:bodyPr/>
                        <a:lstStyle/>
                        <a:p>
                          <a:r>
                            <a:rPr lang="zh-CN" altLang="en-US" dirty="0"/>
                            <a:t>更新</a:t>
                          </a:r>
                        </a:p>
                      </a:txBody>
                      <a:tcPr/>
                    </a:tc>
                    <a:tc>
                      <a:txBody>
                        <a:bodyPr/>
                        <a:lstStyle/>
                        <a:p>
                          <a:r>
                            <a:rPr lang="zh-CN" altLang="en-US" dirty="0"/>
                            <a:t>不更新</a:t>
                          </a:r>
                          <a:endParaRPr lang="en-US" altLang="zh-CN" dirty="0"/>
                        </a:p>
                        <a:p>
                          <a:r>
                            <a:rPr lang="en-US" altLang="zh-CN" dirty="0"/>
                            <a:t>U1 = 0.5</a:t>
                          </a:r>
                          <a:endParaRPr lang="zh-CN" altLang="en-US" dirty="0"/>
                        </a:p>
                      </a:txBody>
                      <a:tcPr/>
                    </a:tc>
                    <a:tc>
                      <a:txBody>
                        <a:bodyPr/>
                        <a:lstStyle/>
                        <a:p>
                          <a:r>
                            <a:rPr lang="zh-CN" altLang="en-US" dirty="0"/>
                            <a:t>更新</a:t>
                          </a:r>
                          <a:endParaRPr lang="en-US" altLang="zh-CN" dirty="0"/>
                        </a:p>
                        <a:p>
                          <a:r>
                            <a:rPr lang="en-US" altLang="zh-CN" dirty="0"/>
                            <a:t>U2 = </a:t>
                          </a:r>
                          <a:r>
                            <a:rPr lang="en-US" altLang="zh-CN" dirty="0">
                              <a:solidFill>
                                <a:srgbClr val="FF0000"/>
                              </a:solidFill>
                            </a:rPr>
                            <a:t>0</a:t>
                          </a:r>
                          <a:endParaRPr lang="zh-CN" altLang="en-US" dirty="0"/>
                        </a:p>
                      </a:txBody>
                      <a:tcPr/>
                    </a:tc>
                    <a:tc>
                      <a:txBody>
                        <a:bodyPr/>
                        <a:lstStyle/>
                        <a:p>
                          <a:r>
                            <a:rPr lang="zh-CN" altLang="en-US" dirty="0">
                              <a:solidFill>
                                <a:srgbClr val="FF0000"/>
                              </a:solidFill>
                            </a:rPr>
                            <a:t>不</a:t>
                          </a:r>
                          <a:r>
                            <a:rPr lang="zh-CN" altLang="en-US" dirty="0"/>
                            <a:t>更新</a:t>
                          </a:r>
                          <a:endParaRPr lang="en-US" altLang="zh-CN" dirty="0"/>
                        </a:p>
                        <a:p>
                          <a:r>
                            <a:rPr lang="en-US" altLang="zh-CN" dirty="0"/>
                            <a:t>U3 = 0.1</a:t>
                          </a:r>
                          <a:endParaRPr lang="zh-CN" altLang="en-US" dirty="0"/>
                        </a:p>
                      </a:txBody>
                      <a:tcPr/>
                    </a:tc>
                    <a:tc>
                      <a:txBody>
                        <a:bodyPr/>
                        <a:lstStyle/>
                        <a:p>
                          <a:r>
                            <a:rPr lang="zh-CN" altLang="en-US" dirty="0">
                              <a:solidFill>
                                <a:srgbClr val="FF0000"/>
                              </a:solidFill>
                            </a:rPr>
                            <a:t>不</a:t>
                          </a:r>
                          <a:r>
                            <a:rPr lang="zh-CN" altLang="en-US" dirty="0"/>
                            <a:t>更新</a:t>
                          </a:r>
                          <a:endParaRPr lang="en-US" altLang="zh-CN" dirty="0"/>
                        </a:p>
                        <a:p>
                          <a:r>
                            <a:rPr lang="en-US" altLang="zh-CN" dirty="0"/>
                            <a:t>U4 = 0.68</a:t>
                          </a:r>
                          <a:endParaRPr lang="zh-CN" altLang="en-US" dirty="0"/>
                        </a:p>
                      </a:txBody>
                      <a:tcPr/>
                    </a:tc>
                    <a:tc>
                      <a:txBody>
                        <a:bodyPr/>
                        <a:lstStyle/>
                        <a:p>
                          <a:r>
                            <a:rPr lang="zh-CN" altLang="en-US" dirty="0"/>
                            <a:t>更新</a:t>
                          </a:r>
                          <a:endParaRPr lang="en-US" altLang="zh-CN" dirty="0"/>
                        </a:p>
                        <a:p>
                          <a:r>
                            <a:rPr lang="en-US" altLang="zh-CN" dirty="0"/>
                            <a:t>U5 = </a:t>
                          </a:r>
                          <a:r>
                            <a:rPr lang="en-US" altLang="zh-CN" dirty="0">
                              <a:solidFill>
                                <a:srgbClr val="FF0000"/>
                              </a:solidFill>
                            </a:rPr>
                            <a:t>0</a:t>
                          </a:r>
                          <a:endParaRPr lang="zh-CN" alt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表格 6"/>
              <p:cNvGraphicFramePr>
                <a:graphicFrameLocks noGrp="1"/>
              </p:cNvGraphicFramePr>
              <p:nvPr>
                <p:extLst>
                  <p:ext uri="{D42A27DB-BD31-4B8C-83A1-F6EECF244321}">
                    <p14:modId xmlns:p14="http://schemas.microsoft.com/office/powerpoint/2010/main" val="850547543"/>
                  </p:ext>
                </p:extLst>
              </p:nvPr>
            </p:nvGraphicFramePr>
            <p:xfrm>
              <a:off x="206389" y="3154181"/>
              <a:ext cx="11812632" cy="3137039"/>
            </p:xfrm>
            <a:graphic>
              <a:graphicData uri="http://schemas.openxmlformats.org/drawingml/2006/table">
                <a:tbl>
                  <a:tblPr firstRow="1" bandRow="1">
                    <a:tableStyleId>{5C22544A-7EE6-4342-B048-85BDC9FD1C3A}</a:tableStyleId>
                  </a:tblPr>
                  <a:tblGrid>
                    <a:gridCol w="1361412">
                      <a:extLst>
                        <a:ext uri="{9D8B030D-6E8A-4147-A177-3AD203B41FA5}">
                          <a16:colId xmlns:a16="http://schemas.microsoft.com/office/drawing/2014/main" val="20000"/>
                        </a:ext>
                      </a:extLst>
                    </a:gridCol>
                    <a:gridCol w="2120054">
                      <a:extLst>
                        <a:ext uri="{9D8B030D-6E8A-4147-A177-3AD203B41FA5}">
                          <a16:colId xmlns:a16="http://schemas.microsoft.com/office/drawing/2014/main" val="20001"/>
                        </a:ext>
                      </a:extLst>
                    </a:gridCol>
                    <a:gridCol w="2004906">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92960">
                      <a:extLst>
                        <a:ext uri="{9D8B030D-6E8A-4147-A177-3AD203B41FA5}">
                          <a16:colId xmlns:a16="http://schemas.microsoft.com/office/drawing/2014/main" val="20004"/>
                        </a:ext>
                      </a:extLst>
                    </a:gridCol>
                    <a:gridCol w="2302900">
                      <a:extLst>
                        <a:ext uri="{9D8B030D-6E8A-4147-A177-3AD203B41FA5}">
                          <a16:colId xmlns:a16="http://schemas.microsoft.com/office/drawing/2014/main" val="20005"/>
                        </a:ext>
                      </a:extLst>
                    </a:gridCol>
                  </a:tblGrid>
                  <a:tr h="469250">
                    <a:tc>
                      <a:txBody>
                        <a:bodyPr/>
                        <a:lstStyle/>
                        <a:p>
                          <a:endParaRPr lang="zh-CN" altLang="en-US" dirty="0"/>
                        </a:p>
                      </a:txBody>
                      <a:tcPr/>
                    </a:tc>
                    <a:tc>
                      <a:txBody>
                        <a:bodyPr/>
                        <a:lstStyle/>
                        <a:p>
                          <a:r>
                            <a:rPr lang="en-US" altLang="zh-CN" sz="2400" dirty="0"/>
                            <a:t>T=1</a:t>
                          </a:r>
                          <a:endParaRPr lang="zh-CN" altLang="en-US" sz="2400" dirty="0"/>
                        </a:p>
                      </a:txBody>
                      <a:tcPr/>
                    </a:tc>
                    <a:tc>
                      <a:txBody>
                        <a:bodyPr/>
                        <a:lstStyle/>
                        <a:p>
                          <a:r>
                            <a:rPr lang="en-US" altLang="zh-CN" sz="2400" dirty="0"/>
                            <a:t>T=2</a:t>
                          </a:r>
                          <a:endParaRPr lang="zh-CN" altLang="en-US" sz="2400" dirty="0"/>
                        </a:p>
                      </a:txBody>
                      <a:tcPr/>
                    </a:tc>
                    <a:tc>
                      <a:txBody>
                        <a:bodyPr/>
                        <a:lstStyle/>
                        <a:p>
                          <a:r>
                            <a:rPr lang="en-US" altLang="zh-CN" sz="2400" dirty="0"/>
                            <a:t>T=3</a:t>
                          </a:r>
                          <a:endParaRPr lang="zh-CN" altLang="en-US" sz="2400" dirty="0"/>
                        </a:p>
                      </a:txBody>
                      <a:tcPr/>
                    </a:tc>
                    <a:tc>
                      <a:txBody>
                        <a:bodyPr/>
                        <a:lstStyle/>
                        <a:p>
                          <a:r>
                            <a:rPr lang="en-US" altLang="zh-CN" sz="2400" dirty="0"/>
                            <a:t>T=4</a:t>
                          </a:r>
                          <a:endParaRPr lang="zh-CN" altLang="en-US" sz="2400" dirty="0"/>
                        </a:p>
                      </a:txBody>
                      <a:tcPr/>
                    </a:tc>
                    <a:tc>
                      <a:txBody>
                        <a:bodyPr/>
                        <a:lstStyle/>
                        <a:p>
                          <a:r>
                            <a:rPr lang="en-US" altLang="zh-CN" sz="2400" dirty="0"/>
                            <a:t>T=5</a:t>
                          </a:r>
                          <a:endParaRPr lang="zh-CN" altLang="en-US" sz="2400" dirty="0"/>
                        </a:p>
                      </a:txBody>
                      <a:tcPr/>
                    </a:tc>
                    <a:extLst>
                      <a:ext uri="{0D108BD9-81ED-4DB2-BD59-A6C34878D82A}">
                        <a16:rowId xmlns:a16="http://schemas.microsoft.com/office/drawing/2014/main" val="10000"/>
                      </a:ext>
                    </a:extLst>
                  </a:tr>
                  <a:tr h="640080">
                    <a:tc>
                      <a:txBody>
                        <a:bodyPr/>
                        <a:lstStyle/>
                        <a:p>
                          <a:r>
                            <a:rPr lang="zh-CN" altLang="en-US" dirty="0"/>
                            <a:t>泄漏</a:t>
                          </a:r>
                        </a:p>
                      </a:txBody>
                      <a:tcPr/>
                    </a:tc>
                    <a:tc>
                      <a:txBody>
                        <a:bodyPr/>
                        <a:lstStyle/>
                        <a:p>
                          <a:endParaRPr lang="zh-CN"/>
                        </a:p>
                      </a:txBody>
                      <a:tcPr>
                        <a:blipFill>
                          <a:blip r:embed="rId9"/>
                          <a:stretch>
                            <a:fillRect l="-64368" t="-80952" r="-394253" b="-326667"/>
                          </a:stretch>
                        </a:blipFill>
                      </a:tcPr>
                    </a:tc>
                    <a:tc>
                      <a:txBody>
                        <a:bodyPr/>
                        <a:lstStyle/>
                        <a:p>
                          <a:endParaRPr lang="zh-CN"/>
                        </a:p>
                      </a:txBody>
                      <a:tcPr>
                        <a:blipFill>
                          <a:blip r:embed="rId9"/>
                          <a:stretch>
                            <a:fillRect l="-173333" t="-80952" r="-315758" b="-326667"/>
                          </a:stretch>
                        </a:blipFill>
                      </a:tcPr>
                    </a:tc>
                    <a:tc>
                      <a:txBody>
                        <a:bodyPr/>
                        <a:lstStyle/>
                        <a:p>
                          <a:endParaRPr lang="zh-CN"/>
                        </a:p>
                      </a:txBody>
                      <a:tcPr>
                        <a:blipFill>
                          <a:blip r:embed="rId9"/>
                          <a:stretch>
                            <a:fillRect l="-285443" t="-80952" r="-229747" b="-326667"/>
                          </a:stretch>
                        </a:blipFill>
                      </a:tcPr>
                    </a:tc>
                    <a:tc>
                      <a:txBody>
                        <a:bodyPr/>
                        <a:lstStyle/>
                        <a:p>
                          <a:endParaRPr lang="zh-CN"/>
                        </a:p>
                      </a:txBody>
                      <a:tcPr>
                        <a:blipFill>
                          <a:blip r:embed="rId9"/>
                          <a:stretch>
                            <a:fillRect l="-354070" t="-80952" r="-111047" b="-326667"/>
                          </a:stretch>
                        </a:blipFill>
                      </a:tcPr>
                    </a:tc>
                    <a:tc>
                      <a:txBody>
                        <a:bodyPr/>
                        <a:lstStyle/>
                        <a:p>
                          <a:endParaRPr lang="zh-CN"/>
                        </a:p>
                      </a:txBody>
                      <a:tcPr>
                        <a:blipFill>
                          <a:blip r:embed="rId9"/>
                          <a:stretch>
                            <a:fillRect l="-413228" t="-80952" r="-1058" b="-326667"/>
                          </a:stretch>
                        </a:blipFill>
                      </a:tcPr>
                    </a:tc>
                    <a:extLst>
                      <a:ext uri="{0D108BD9-81ED-4DB2-BD59-A6C34878D82A}">
                        <a16:rowId xmlns:a16="http://schemas.microsoft.com/office/drawing/2014/main" val="10001"/>
                      </a:ext>
                    </a:extLst>
                  </a:tr>
                  <a:tr h="675903">
                    <a:tc>
                      <a:txBody>
                        <a:bodyPr/>
                        <a:lstStyle/>
                        <a:p>
                          <a:r>
                            <a:rPr lang="zh-CN" altLang="en-US" dirty="0"/>
                            <a:t>累积</a:t>
                          </a:r>
                        </a:p>
                      </a:txBody>
                      <a:tcPr/>
                    </a:tc>
                    <a:tc>
                      <a:txBody>
                        <a:bodyPr/>
                        <a:lstStyle/>
                        <a:p>
                          <a:r>
                            <a:rPr lang="en-US" altLang="zh-CN" dirty="0"/>
                            <a:t>U1 = U1 + X1 = 0.5</a:t>
                          </a:r>
                          <a:endParaRPr lang="zh-CN" altLang="en-US" dirty="0"/>
                        </a:p>
                      </a:txBody>
                      <a:tcPr/>
                    </a:tc>
                    <a:tc>
                      <a:txBody>
                        <a:bodyPr/>
                        <a:lstStyle/>
                        <a:p>
                          <a:r>
                            <a:rPr lang="en-US" altLang="zh-CN" dirty="0"/>
                            <a:t>U2 = U2 + X2 = 1.1</a:t>
                          </a:r>
                          <a:endParaRPr lang="zh-CN" altLang="en-US" dirty="0"/>
                        </a:p>
                      </a:txBody>
                      <a:tcPr/>
                    </a:tc>
                    <a:tc>
                      <a:txBody>
                        <a:bodyPr/>
                        <a:lstStyle/>
                        <a:p>
                          <a:r>
                            <a:rPr lang="en-US" altLang="zh-CN" dirty="0"/>
                            <a:t>U3 = U3 + X3 = 0.1</a:t>
                          </a:r>
                          <a:endParaRPr lang="zh-CN" altLang="en-US" dirty="0"/>
                        </a:p>
                      </a:txBody>
                      <a:tcPr/>
                    </a:tc>
                    <a:tc>
                      <a:txBody>
                        <a:bodyPr/>
                        <a:lstStyle/>
                        <a:p>
                          <a:r>
                            <a:rPr lang="en-US" altLang="zh-CN" dirty="0"/>
                            <a:t>U4 = U4 + X4 = 0.68</a:t>
                          </a:r>
                          <a:endParaRPr lang="zh-CN" altLang="en-US" dirty="0"/>
                        </a:p>
                      </a:txBody>
                      <a:tcPr/>
                    </a:tc>
                    <a:tc>
                      <a:txBody>
                        <a:bodyPr/>
                        <a:lstStyle/>
                        <a:p>
                          <a:r>
                            <a:rPr lang="en-US" altLang="zh-CN" dirty="0"/>
                            <a:t>U5 = U5 + X5 = 1.044</a:t>
                          </a:r>
                          <a:endParaRPr lang="zh-CN" altLang="en-US" dirty="0"/>
                        </a:p>
                      </a:txBody>
                      <a:tcPr/>
                    </a:tc>
                    <a:extLst>
                      <a:ext uri="{0D108BD9-81ED-4DB2-BD59-A6C34878D82A}">
                        <a16:rowId xmlns:a16="http://schemas.microsoft.com/office/drawing/2014/main" val="10002"/>
                      </a:ext>
                    </a:extLst>
                  </a:tr>
                  <a:tr h="675903">
                    <a:tc>
                      <a:txBody>
                        <a:bodyPr/>
                        <a:lstStyle/>
                        <a:p>
                          <a:r>
                            <a:rPr lang="zh-CN" altLang="en-US" dirty="0"/>
                            <a:t>放电</a:t>
                          </a:r>
                        </a:p>
                      </a:txBody>
                      <a:tcPr/>
                    </a:tc>
                    <a:tc>
                      <a:txBody>
                        <a:bodyPr/>
                        <a:lstStyle/>
                        <a:p>
                          <a:endParaRPr lang="zh-CN"/>
                        </a:p>
                      </a:txBody>
                      <a:tcPr>
                        <a:blipFill>
                          <a:blip r:embed="rId9"/>
                          <a:stretch>
                            <a:fillRect l="-64368" t="-272072" r="-394253" b="-108108"/>
                          </a:stretch>
                        </a:blipFill>
                      </a:tcPr>
                    </a:tc>
                    <a:tc>
                      <a:txBody>
                        <a:bodyPr/>
                        <a:lstStyle/>
                        <a:p>
                          <a:endParaRPr lang="zh-CN"/>
                        </a:p>
                      </a:txBody>
                      <a:tcPr>
                        <a:blipFill>
                          <a:blip r:embed="rId9"/>
                          <a:stretch>
                            <a:fillRect l="-173333" t="-272072" r="-315758" b="-108108"/>
                          </a:stretch>
                        </a:blipFill>
                      </a:tcPr>
                    </a:tc>
                    <a:tc>
                      <a:txBody>
                        <a:bodyPr/>
                        <a:lstStyle/>
                        <a:p>
                          <a:endParaRPr lang="zh-CN"/>
                        </a:p>
                      </a:txBody>
                      <a:tcPr>
                        <a:blipFill>
                          <a:blip r:embed="rId9"/>
                          <a:stretch>
                            <a:fillRect l="-285443" t="-272072" r="-229747" b="-108108"/>
                          </a:stretch>
                        </a:blipFill>
                      </a:tcPr>
                    </a:tc>
                    <a:tc>
                      <a:txBody>
                        <a:bodyPr/>
                        <a:lstStyle/>
                        <a:p>
                          <a:endParaRPr lang="zh-CN"/>
                        </a:p>
                      </a:txBody>
                      <a:tcPr>
                        <a:blipFill>
                          <a:blip r:embed="rId9"/>
                          <a:stretch>
                            <a:fillRect l="-354070" t="-272072" r="-111047" b="-108108"/>
                          </a:stretch>
                        </a:blipFill>
                      </a:tcPr>
                    </a:tc>
                    <a:tc>
                      <a:txBody>
                        <a:bodyPr/>
                        <a:lstStyle/>
                        <a:p>
                          <a:endParaRPr lang="zh-CN"/>
                        </a:p>
                      </a:txBody>
                      <a:tcPr>
                        <a:blipFill>
                          <a:blip r:embed="rId9"/>
                          <a:stretch>
                            <a:fillRect l="-413228" t="-272072" r="-1058" b="-108108"/>
                          </a:stretch>
                        </a:blipFill>
                      </a:tcPr>
                    </a:tc>
                    <a:extLst>
                      <a:ext uri="{0D108BD9-81ED-4DB2-BD59-A6C34878D82A}">
                        <a16:rowId xmlns:a16="http://schemas.microsoft.com/office/drawing/2014/main" val="10003"/>
                      </a:ext>
                    </a:extLst>
                  </a:tr>
                  <a:tr h="675903">
                    <a:tc>
                      <a:txBody>
                        <a:bodyPr/>
                        <a:lstStyle/>
                        <a:p>
                          <a:r>
                            <a:rPr lang="zh-CN" altLang="en-US" dirty="0"/>
                            <a:t>更新</a:t>
                          </a:r>
                        </a:p>
                      </a:txBody>
                      <a:tcPr/>
                    </a:tc>
                    <a:tc>
                      <a:txBody>
                        <a:bodyPr/>
                        <a:lstStyle/>
                        <a:p>
                          <a:r>
                            <a:rPr lang="zh-CN" altLang="en-US" dirty="0"/>
                            <a:t>不更新</a:t>
                          </a:r>
                          <a:endParaRPr lang="en-US" altLang="zh-CN" dirty="0"/>
                        </a:p>
                        <a:p>
                          <a:r>
                            <a:rPr lang="en-US" altLang="zh-CN" dirty="0"/>
                            <a:t>U1 = 0.5</a:t>
                          </a:r>
                          <a:endParaRPr lang="zh-CN" altLang="en-US" dirty="0"/>
                        </a:p>
                      </a:txBody>
                      <a:tcPr/>
                    </a:tc>
                    <a:tc>
                      <a:txBody>
                        <a:bodyPr/>
                        <a:lstStyle/>
                        <a:p>
                          <a:r>
                            <a:rPr lang="zh-CN" altLang="en-US" dirty="0"/>
                            <a:t>更新</a:t>
                          </a:r>
                          <a:endParaRPr lang="en-US" altLang="zh-CN" dirty="0"/>
                        </a:p>
                        <a:p>
                          <a:r>
                            <a:rPr lang="en-US" altLang="zh-CN" dirty="0"/>
                            <a:t>U2 = </a:t>
                          </a:r>
                          <a:r>
                            <a:rPr lang="en-US" altLang="zh-CN" dirty="0">
                              <a:solidFill>
                                <a:srgbClr val="FF0000"/>
                              </a:solidFill>
                            </a:rPr>
                            <a:t>0</a:t>
                          </a:r>
                          <a:endParaRPr lang="zh-CN" altLang="en-US" dirty="0"/>
                        </a:p>
                      </a:txBody>
                      <a:tcPr/>
                    </a:tc>
                    <a:tc>
                      <a:txBody>
                        <a:bodyPr/>
                        <a:lstStyle/>
                        <a:p>
                          <a:r>
                            <a:rPr lang="zh-CN" altLang="en-US" dirty="0">
                              <a:solidFill>
                                <a:srgbClr val="FF0000"/>
                              </a:solidFill>
                            </a:rPr>
                            <a:t>不</a:t>
                          </a:r>
                          <a:r>
                            <a:rPr lang="zh-CN" altLang="en-US" dirty="0"/>
                            <a:t>更新</a:t>
                          </a:r>
                          <a:endParaRPr lang="en-US" altLang="zh-CN" dirty="0"/>
                        </a:p>
                        <a:p>
                          <a:r>
                            <a:rPr lang="en-US" altLang="zh-CN" dirty="0"/>
                            <a:t>U3 = 0.1</a:t>
                          </a:r>
                          <a:endParaRPr lang="zh-CN" altLang="en-US" dirty="0"/>
                        </a:p>
                      </a:txBody>
                      <a:tcPr/>
                    </a:tc>
                    <a:tc>
                      <a:txBody>
                        <a:bodyPr/>
                        <a:lstStyle/>
                        <a:p>
                          <a:r>
                            <a:rPr lang="zh-CN" altLang="en-US" dirty="0">
                              <a:solidFill>
                                <a:srgbClr val="FF0000"/>
                              </a:solidFill>
                            </a:rPr>
                            <a:t>不</a:t>
                          </a:r>
                          <a:r>
                            <a:rPr lang="zh-CN" altLang="en-US" dirty="0"/>
                            <a:t>更新</a:t>
                          </a:r>
                          <a:endParaRPr lang="en-US" altLang="zh-CN" dirty="0"/>
                        </a:p>
                        <a:p>
                          <a:r>
                            <a:rPr lang="en-US" altLang="zh-CN" dirty="0"/>
                            <a:t>U4 = 0.68</a:t>
                          </a:r>
                          <a:endParaRPr lang="zh-CN" altLang="en-US" dirty="0"/>
                        </a:p>
                      </a:txBody>
                      <a:tcPr/>
                    </a:tc>
                    <a:tc>
                      <a:txBody>
                        <a:bodyPr/>
                        <a:lstStyle/>
                        <a:p>
                          <a:r>
                            <a:rPr lang="zh-CN" altLang="en-US" dirty="0"/>
                            <a:t>更新</a:t>
                          </a:r>
                          <a:endParaRPr lang="en-US" altLang="zh-CN" dirty="0"/>
                        </a:p>
                        <a:p>
                          <a:r>
                            <a:rPr lang="en-US" altLang="zh-CN" dirty="0"/>
                            <a:t>U5 = </a:t>
                          </a:r>
                          <a:r>
                            <a:rPr lang="en-US" altLang="zh-CN" dirty="0">
                              <a:solidFill>
                                <a:srgbClr val="FF0000"/>
                              </a:solidFill>
                            </a:rPr>
                            <a:t>0</a:t>
                          </a:r>
                          <a:endParaRPr lang="zh-CN" alt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7" name="文本框 6"/>
              <p:cNvSpPr txBox="1"/>
              <p:nvPr/>
            </p:nvSpPr>
            <p:spPr>
              <a:xfrm>
                <a:off x="206389" y="2674601"/>
                <a:ext cx="8783174" cy="369332"/>
              </a:xfrm>
              <a:prstGeom prst="rect">
                <a:avLst/>
              </a:prstGeom>
              <a:noFill/>
            </p:spPr>
            <p:txBody>
              <a:bodyPr wrap="none" rtlCol="0">
                <a:spAutoFit/>
              </a:bodyPr>
              <a:lstStyle/>
              <a:p>
                <a:r>
                  <a:rPr lang="zh-CN" altLang="en-US" dirty="0"/>
                  <a:t>初始 </a:t>
                </a:r>
                <a:r>
                  <a:rPr lang="en-US" altLang="zh-CN" dirty="0"/>
                  <a:t>:</a:t>
                </a:r>
                <a:r>
                  <a:rPr lang="zh-CN" altLang="en-US" dirty="0"/>
                  <a:t>  </a:t>
                </a:r>
                <a:r>
                  <a:rPr lang="en-US" altLang="zh-CN" dirty="0"/>
                  <a:t>U0 = </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1800" i="1" kern="100">
                        <a:latin typeface="Cambria Math" panose="02040503050406030204" pitchFamily="18" charset="0"/>
                        <a:ea typeface="MS Gothic" panose="020B0609070205080204" pitchFamily="49" charset="-128"/>
                        <a:cs typeface="MS Gothic" panose="020B0609070205080204" pitchFamily="49" charset="-128"/>
                      </a:rPr>
                      <m:t>=</m:t>
                    </m:r>
                  </m:oMath>
                </a14:m>
                <a:r>
                  <a:rPr lang="zh-CN" altLang="en-US" dirty="0"/>
                  <a:t> </a:t>
                </a:r>
                <a:r>
                  <a:rPr lang="en-US" altLang="zh-CN" dirty="0"/>
                  <a:t>0	</a:t>
                </a:r>
                <a:r>
                  <a:rPr lang="zh-CN" altLang="en-US" dirty="0"/>
                  <a:t>外界输入：</a:t>
                </a:r>
                <a:r>
                  <a:rPr lang="en-US" altLang="zh-CN" dirty="0"/>
                  <a:t>X1 = 0.5</a:t>
                </a:r>
                <a:r>
                  <a:rPr lang="zh-CN" altLang="en-US" dirty="0"/>
                  <a:t>、</a:t>
                </a:r>
                <a:r>
                  <a:rPr lang="en-US" altLang="zh-CN" dirty="0"/>
                  <a:t>X2 = 0.7</a:t>
                </a:r>
                <a:r>
                  <a:rPr lang="zh-CN" altLang="en-US" dirty="0"/>
                  <a:t>、</a:t>
                </a:r>
                <a:r>
                  <a:rPr lang="en-US" altLang="zh-CN" dirty="0"/>
                  <a:t>X3 = 0.1</a:t>
                </a:r>
                <a:r>
                  <a:rPr lang="zh-CN" altLang="en-US" dirty="0"/>
                  <a:t>、</a:t>
                </a:r>
                <a:r>
                  <a:rPr lang="en-US" altLang="zh-CN" dirty="0"/>
                  <a:t>X4 = 0.6</a:t>
                </a:r>
                <a:r>
                  <a:rPr lang="zh-CN" altLang="en-US" dirty="0"/>
                  <a:t>、</a:t>
                </a:r>
                <a:r>
                  <a:rPr lang="en-US" altLang="zh-CN" dirty="0"/>
                  <a:t>X5 = 0.5</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06389" y="2674601"/>
                <a:ext cx="8783174" cy="369332"/>
              </a:xfrm>
              <a:prstGeom prst="rect">
                <a:avLst/>
              </a:prstGeom>
              <a:blipFill rotWithShape="1">
                <a:blip r:embed="rId10"/>
                <a:stretch>
                  <a:fillRect t="-167" r="6" b="102"/>
                </a:stretch>
              </a:blipFill>
            </p:spPr>
            <p:txBody>
              <a:bodyPr/>
              <a:lstStyle/>
              <a:p>
                <a:r>
                  <a:rPr lang="zh-CN" altLang="en-US">
                    <a:noFill/>
                  </a:rPr>
                  <a:t> </a:t>
                </a:r>
              </a:p>
            </p:txBody>
          </p:sp>
        </mc:Fallback>
      </mc:AlternateContent>
      <p:sp>
        <p:nvSpPr>
          <p:cNvPr id="44" name="文本框 43"/>
          <p:cNvSpPr txBox="1"/>
          <p:nvPr/>
        </p:nvSpPr>
        <p:spPr>
          <a:xfrm>
            <a:off x="206389" y="6401468"/>
            <a:ext cx="4911922" cy="369332"/>
          </a:xfrm>
          <a:prstGeom prst="rect">
            <a:avLst/>
          </a:prstGeom>
          <a:noFill/>
        </p:spPr>
        <p:txBody>
          <a:bodyPr wrap="none" rtlCol="0">
            <a:spAutoFit/>
          </a:bodyPr>
          <a:lstStyle/>
          <a:p>
            <a:r>
              <a:rPr lang="zh-CN" altLang="en-US" dirty="0"/>
              <a:t>输出 ： </a:t>
            </a:r>
            <a:r>
              <a:rPr lang="en-US" altLang="zh-CN" dirty="0"/>
              <a:t>S1 = </a:t>
            </a:r>
            <a:r>
              <a:rPr lang="en-US" altLang="zh-CN" dirty="0">
                <a:solidFill>
                  <a:srgbClr val="FF0000"/>
                </a:solidFill>
              </a:rPr>
              <a:t>0 </a:t>
            </a:r>
            <a:r>
              <a:rPr lang="zh-CN" altLang="en-US" dirty="0"/>
              <a:t>、</a:t>
            </a:r>
            <a:r>
              <a:rPr lang="en-US" altLang="zh-CN" dirty="0"/>
              <a:t>S2 = </a:t>
            </a:r>
            <a:r>
              <a:rPr lang="en-US" altLang="zh-CN" dirty="0">
                <a:solidFill>
                  <a:srgbClr val="FF0000"/>
                </a:solidFill>
              </a:rPr>
              <a:t>1 </a:t>
            </a:r>
            <a:r>
              <a:rPr lang="zh-CN" altLang="en-US" dirty="0"/>
              <a:t>、</a:t>
            </a:r>
            <a:r>
              <a:rPr lang="en-US" altLang="zh-CN" dirty="0"/>
              <a:t>S3 = </a:t>
            </a:r>
            <a:r>
              <a:rPr lang="en-US" altLang="zh-CN" dirty="0">
                <a:solidFill>
                  <a:srgbClr val="FF0000"/>
                </a:solidFill>
              </a:rPr>
              <a:t>0 </a:t>
            </a:r>
            <a:r>
              <a:rPr lang="zh-CN" altLang="en-US" dirty="0"/>
              <a:t>、</a:t>
            </a:r>
            <a:r>
              <a:rPr lang="en-US" altLang="zh-CN" dirty="0"/>
              <a:t>S4 = </a:t>
            </a:r>
            <a:r>
              <a:rPr lang="en-US" altLang="zh-CN" dirty="0">
                <a:solidFill>
                  <a:srgbClr val="FF0000"/>
                </a:solidFill>
              </a:rPr>
              <a:t>0 </a:t>
            </a:r>
            <a:r>
              <a:rPr lang="zh-CN" altLang="en-US" dirty="0"/>
              <a:t>、</a:t>
            </a:r>
            <a:r>
              <a:rPr lang="en-US" altLang="zh-CN" dirty="0"/>
              <a:t>S5 = </a:t>
            </a:r>
            <a:r>
              <a:rPr lang="en-US" altLang="zh-CN" dirty="0">
                <a:solidFill>
                  <a:srgbClr val="FF0000"/>
                </a:solidFill>
              </a:rPr>
              <a:t>1</a:t>
            </a:r>
            <a:endParaRPr lang="zh-CN" altLang="en-US" dirty="0"/>
          </a:p>
        </p:txBody>
      </p:sp>
      <p:sp>
        <p:nvSpPr>
          <p:cNvPr id="19" name="文本框 18">
            <a:extLst>
              <a:ext uri="{FF2B5EF4-FFF2-40B4-BE49-F238E27FC236}">
                <a16:creationId xmlns:a16="http://schemas.microsoft.com/office/drawing/2014/main" id="{7CB418BA-5F12-4C9D-8634-D187372B21D0}"/>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extLst>
      <p:ext uri="{BB962C8B-B14F-4D97-AF65-F5344CB8AC3E}">
        <p14:creationId xmlns:p14="http://schemas.microsoft.com/office/powerpoint/2010/main" val="134672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1014349"/>
          </a:xfrm>
          <a:prstGeom prst="rect">
            <a:avLst/>
          </a:prstGeom>
        </p:spPr>
      </p:pic>
      <p:sp>
        <p:nvSpPr>
          <p:cNvPr id="10" name="矩形: 圆角 9"/>
          <p:cNvSpPr/>
          <p:nvPr/>
        </p:nvSpPr>
        <p:spPr>
          <a:xfrm>
            <a:off x="206389" y="1221164"/>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0" dirty="0">
                <a:solidFill>
                  <a:srgbClr val="000000"/>
                </a:solidFill>
                <a:effectLst/>
                <a:latin typeface="Inter"/>
              </a:rPr>
              <a:t>泄漏、</a:t>
            </a:r>
            <a:r>
              <a:rPr lang="zh-CN" altLang="en-US" b="1" dirty="0">
                <a:solidFill>
                  <a:srgbClr val="000000"/>
                </a:solidFill>
                <a:latin typeface="Inter"/>
              </a:rPr>
              <a:t>累积</a:t>
            </a:r>
            <a:endParaRPr lang="zh-CN" altLang="en-US" dirty="0"/>
          </a:p>
        </p:txBody>
      </p:sp>
      <p:sp>
        <p:nvSpPr>
          <p:cNvPr id="12" name="矩形: 圆角 11"/>
          <p:cNvSpPr/>
          <p:nvPr/>
        </p:nvSpPr>
        <p:spPr>
          <a:xfrm>
            <a:off x="206389" y="1978650"/>
            <a:ext cx="1466873"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放电</a:t>
            </a:r>
            <a:endParaRPr lang="zh-CN" altLang="en-US" dirty="0"/>
          </a:p>
        </p:txBody>
      </p:sp>
      <mc:AlternateContent xmlns:mc="http://schemas.openxmlformats.org/markup-compatibility/2006" xmlns:a14="http://schemas.microsoft.com/office/drawing/2010/main">
        <mc:Choice Requires="a14">
          <p:sp>
            <p:nvSpPr>
              <p:cNvPr id="26" name="文本框 25"/>
              <p:cNvSpPr txBox="1"/>
              <p:nvPr/>
            </p:nvSpPr>
            <p:spPr>
              <a:xfrm>
                <a:off x="1007213" y="1234889"/>
                <a:ext cx="552697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𝜏</m:t>
                      </m:r>
                      <m:r>
                        <a:rPr lang="zh-CN" altLang="en-US" sz="2800" i="0">
                          <a:latin typeface="Cambria Math" panose="02040503050406030204" pitchFamily="18" charset="0"/>
                        </a:rPr>
                        <m:t>⋅</m:t>
                      </m:r>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−1</m:t>
                          </m:r>
                        </m:e>
                      </m:d>
                      <m:r>
                        <a:rPr lang="en-US" altLang="zh-CN" sz="2800" b="0" i="0" smtClean="0">
                          <a:latin typeface="Cambria Math" panose="02040503050406030204" pitchFamily="18" charset="0"/>
                        </a:rPr>
                        <m:t> </m:t>
                      </m:r>
                      <m:r>
                        <a:rPr lang="zh-CN" altLang="en-US" sz="2800" i="0">
                          <a:latin typeface="Cambria Math" panose="02040503050406030204" pitchFamily="18" charset="0"/>
                        </a:rPr>
                        <m:t>+</m:t>
                      </m:r>
                      <m:r>
                        <a:rPr lang="en-US" altLang="zh-CN" sz="2800" b="0" i="1" smtClean="0">
                          <a:latin typeface="Cambria Math" panose="02040503050406030204" pitchFamily="18" charset="0"/>
                        </a:rPr>
                        <m:t> </m:t>
                      </m:r>
                      <m:r>
                        <a:rPr lang="zh-CN" altLang="en-US" sz="2800" i="1">
                          <a:latin typeface="Cambria Math" panose="02040503050406030204" pitchFamily="18" charset="0"/>
                        </a:rPr>
                        <m:t>𝑋</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oMath>
                  </m:oMathPara>
                </a14:m>
                <a:endParaRPr lang="zh-CN" altLang="en-US" sz="28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1007213" y="1234889"/>
                <a:ext cx="5526972" cy="523220"/>
              </a:xfrm>
              <a:prstGeom prst="rect">
                <a:avLst/>
              </a:prstGeom>
              <a:blipFill rotWithShape="1">
                <a:blip r:embed="rId3"/>
                <a:stretch>
                  <a:fillRect l="-2" t="-86" r="1" b="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1617096" y="2003770"/>
                <a:ext cx="34323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pitchFamily="18" charset="0"/>
                        </a:rPr>
                        <m:t>𝑆</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zh-CN" altLang="en-US" sz="2800" i="1">
                          <a:latin typeface="Cambria Math" panose="02040503050406030204" pitchFamily="18" charset="0"/>
                        </a:rPr>
                        <m:t>𝛩</m:t>
                      </m:r>
                      <m:d>
                        <m:dPr>
                          <m:ctrlPr>
                            <a:rPr lang="zh-CN" altLang="en-US" sz="2800" i="1">
                              <a:latin typeface="Cambria Math" panose="02040503050406030204" pitchFamily="18" charset="0"/>
                            </a:rPr>
                          </m:ctrlPr>
                        </m:dPr>
                        <m:e>
                          <m:r>
                            <a:rPr lang="zh-CN" altLang="en-US" sz="2800" i="1">
                              <a:latin typeface="Cambria Math" panose="02040503050406030204" pitchFamily="18" charset="0"/>
                            </a:rPr>
                            <m:t>𝑈</m:t>
                          </m:r>
                          <m:d>
                            <m:dPr>
                              <m:begChr m:val="["/>
                              <m:endChr m:val="]"/>
                              <m:ctrlPr>
                                <a:rPr lang="zh-CN" altLang="en-US" sz="2800" i="1">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𝑉</m:t>
                              </m:r>
                            </m:e>
                            <m:sub>
                              <m:r>
                                <a:rPr lang="zh-CN" altLang="en-US" sz="2800" i="1">
                                  <a:latin typeface="Cambria Math" panose="02040503050406030204" pitchFamily="18" charset="0"/>
                                </a:rPr>
                                <m:t>𝑡h</m:t>
                              </m:r>
                            </m:sub>
                          </m:sSub>
                          <m:r>
                            <a:rPr lang="zh-CN" altLang="en-US" sz="2800" i="0">
                              <a:latin typeface="Cambria Math" panose="02040503050406030204" pitchFamily="18" charset="0"/>
                            </a:rPr>
                            <m:t>​</m:t>
                          </m:r>
                        </m:e>
                      </m:d>
                    </m:oMath>
                  </m:oMathPara>
                </a14:m>
                <a:endParaRPr lang="zh-CN" altLang="en-US" sz="28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1617096" y="2003770"/>
                <a:ext cx="3432323" cy="523220"/>
              </a:xfrm>
              <a:prstGeom prst="rect">
                <a:avLst/>
              </a:prstGeom>
              <a:blipFill rotWithShape="1">
                <a:blip r:embed="rId4"/>
                <a:stretch>
                  <a:fillRect l="-11" t="-66" r="16" b="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6370564" y="2003770"/>
                <a:ext cx="6404186" cy="523220"/>
              </a:xfrm>
              <a:prstGeom prst="rect">
                <a:avLst/>
              </a:prstGeom>
              <a:noFill/>
            </p:spPr>
            <p:txBody>
              <a:bodyPr wrap="square">
                <a:spAutoFit/>
              </a:bodyPr>
              <a:lstStyle/>
              <a:p>
                <a:pPr algn="just"/>
                <a14:m>
                  <m:oMath xmlns:m="http://schemas.openxmlformats.org/officeDocument/2006/math">
                    <m:r>
                      <a:rPr lang="en-US" altLang="zh-CN" sz="2800" i="1" kern="100" smtClean="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1</m:t>
                        </m:r>
                        <m:r>
                          <a:rPr lang="zh-CN" altLang="en-US" sz="2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e>
                    </m:d>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𝑈</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𝑆</m:t>
                    </m:r>
                    <m:d>
                      <m:dPr>
                        <m:begChr m:val="["/>
                        <m:end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i="1" kern="100">
                            <a:effectLst/>
                            <a:latin typeface="Cambria Math" panose="02040503050406030204" pitchFamily="18" charset="0"/>
                            <a:ea typeface="等线" panose="02010600030101010101" pitchFamily="2" charset="-122"/>
                            <a:cs typeface="Times New Roman" panose="02020603050405020304" pitchFamily="18" charset="0"/>
                          </a:rPr>
                          <m:t>𝑡</m:t>
                        </m:r>
                      </m:e>
                    </m:d>
                  </m:oMath>
                </a14:m>
                <a:r>
                  <a:rPr lang="zh-CN" altLang="zh-CN" sz="2800" kern="100" dirty="0">
                    <a:effectLst/>
                    <a:latin typeface="等线" panose="02010600030101010101" pitchFamily="2" charset="-122"/>
                    <a:ea typeface="MS Gothic" panose="020B0609070205080204" pitchFamily="49" charset="-128"/>
                    <a:cs typeface="MS Gothic" panose="020B0609070205080204" pitchFamily="49" charset="-128"/>
                  </a:rPr>
                  <a:t>​</a:t>
                </a:r>
                <a14:m>
                  <m:oMath xmlns:m="http://schemas.openxmlformats.org/officeDocument/2006/math">
                    <m:r>
                      <a:rPr lang="zh-CN" altLang="zh-CN" sz="2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2800" i="1" kern="10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80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800" i="1" kern="100">
                        <a:effectLst/>
                        <a:latin typeface="Cambria Math" panose="02040503050406030204" pitchFamily="18" charset="0"/>
                        <a:ea typeface="MS Gothic" panose="020B0609070205080204" pitchFamily="49" charset="-128"/>
                        <a:cs typeface="MS Gothic" panose="020B0609070205080204" pitchFamily="49" charset="-128"/>
                      </a:rPr>
                      <m:t> </m:t>
                    </m:r>
                  </m:oMath>
                </a14:m>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8" name="文本框 37"/>
              <p:cNvSpPr txBox="1">
                <a:spLocks noRot="1" noChangeAspect="1" noMove="1" noResize="1" noEditPoints="1" noAdjustHandles="1" noChangeArrowheads="1" noChangeShapeType="1" noTextEdit="1"/>
              </p:cNvSpPr>
              <p:nvPr/>
            </p:nvSpPr>
            <p:spPr>
              <a:xfrm>
                <a:off x="6370564" y="2003770"/>
                <a:ext cx="6404186" cy="523220"/>
              </a:xfrm>
              <a:prstGeom prst="rect">
                <a:avLst/>
              </a:prstGeom>
              <a:blipFill rotWithShape="1">
                <a:blip r:embed="rId5"/>
                <a:stretch>
                  <a:fillRect l="-4" t="-66" r="7" b="62"/>
                </a:stretch>
              </a:blipFill>
            </p:spPr>
            <p:txBody>
              <a:bodyPr/>
              <a:lstStyle/>
              <a:p>
                <a:r>
                  <a:rPr lang="zh-CN" altLang="en-US">
                    <a:noFill/>
                  </a:rPr>
                  <a:t> </a:t>
                </a:r>
              </a:p>
            </p:txBody>
          </p:sp>
        </mc:Fallback>
      </mc:AlternateContent>
      <p:grpSp>
        <p:nvGrpSpPr>
          <p:cNvPr id="4" name="组合 3"/>
          <p:cNvGrpSpPr/>
          <p:nvPr/>
        </p:nvGrpSpPr>
        <p:grpSpPr>
          <a:xfrm>
            <a:off x="7159413" y="1103922"/>
            <a:ext cx="5387017" cy="731520"/>
            <a:chOff x="3732107" y="3291840"/>
            <a:chExt cx="5387017" cy="731520"/>
          </a:xfrm>
        </p:grpSpPr>
        <p:grpSp>
          <p:nvGrpSpPr>
            <p:cNvPr id="3" name="组合 2"/>
            <p:cNvGrpSpPr/>
            <p:nvPr/>
          </p:nvGrpSpPr>
          <p:grpSpPr>
            <a:xfrm>
              <a:off x="3732107" y="3291840"/>
              <a:ext cx="4152054" cy="731520"/>
              <a:chOff x="3732107" y="3291840"/>
              <a:chExt cx="4152054" cy="731520"/>
            </a:xfrm>
          </p:grpSpPr>
          <p:sp>
            <p:nvSpPr>
              <p:cNvPr id="43" name="矩形 42"/>
              <p:cNvSpPr/>
              <p:nvPr/>
            </p:nvSpPr>
            <p:spPr>
              <a:xfrm>
                <a:off x="3732107" y="3291840"/>
                <a:ext cx="4152054" cy="7315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p:cNvSpPr txBox="1"/>
                  <p:nvPr/>
                </p:nvSpPr>
                <p:spPr>
                  <a:xfrm>
                    <a:off x="5152717" y="3426766"/>
                    <a:ext cx="16174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24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24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2400" i="1" kern="100">
                              <a:latin typeface="Cambria Math" panose="02040503050406030204" pitchFamily="18" charset="0"/>
                              <a:ea typeface="MS Gothic" panose="020B0609070205080204" pitchFamily="49" charset="-128"/>
                              <a:cs typeface="MS Gothic" panose="020B0609070205080204" pitchFamily="49" charset="-128"/>
                            </a:rPr>
                            <m:t>=0</m:t>
                          </m:r>
                        </m:oMath>
                      </m:oMathPara>
                    </a14:m>
                    <a:endParaRPr lang="zh-CN" altLang="en-US" sz="24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152717" y="3426766"/>
                    <a:ext cx="1617443" cy="461665"/>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982643" y="3426767"/>
                    <a:ext cx="1911753" cy="461665"/>
                  </a:xfrm>
                  <a:prstGeom prst="rect">
                    <a:avLst/>
                  </a:prstGeom>
                  <a:noFill/>
                </p:spPr>
                <p:txBody>
                  <a:bodyPr wrap="square">
                    <a:spAutoFit/>
                  </a:bodyPr>
                  <a:lstStyle/>
                  <a:p>
                    <a14:m>
                      <m:oMath xmlns:m="http://schemas.openxmlformats.org/officeDocument/2006/math">
                        <m:r>
                          <a:rPr lang="zh-CN" altLang="en-US" sz="2400" i="1">
                            <a:latin typeface="Cambria Math" panose="02040503050406030204" pitchFamily="18" charset="0"/>
                          </a:rPr>
                          <m:t>𝜏</m:t>
                        </m:r>
                        <m:r>
                          <a:rPr lang="en-US" altLang="zh-CN" sz="2400" i="1" smtClean="0">
                            <a:latin typeface="Cambria Math" panose="02040503050406030204" pitchFamily="18" charset="0"/>
                          </a:rPr>
                          <m:t>=</m:t>
                        </m:r>
                      </m:oMath>
                    </a14:m>
                    <a:r>
                      <a:rPr lang="en-US" altLang="zh-CN" sz="2400" dirty="0"/>
                      <a:t>0.8</a:t>
                    </a:r>
                    <a:endParaRPr lang="zh-CN" altLang="en-US" sz="24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982643" y="3426767"/>
                    <a:ext cx="1911753" cy="461665"/>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p:cNvSpPr txBox="1"/>
                <p:nvPr/>
              </p:nvSpPr>
              <p:spPr>
                <a:xfrm>
                  <a:off x="6770160" y="3426766"/>
                  <a:ext cx="2348964" cy="461665"/>
                </a:xfrm>
                <a:prstGeom prst="rect">
                  <a:avLst/>
                </a:prstGeom>
                <a:noFill/>
              </p:spPr>
              <p:txBody>
                <a:bodyPr wrap="square">
                  <a:spAutoFit/>
                </a:bodyPr>
                <a:lstStyle/>
                <a:p>
                  <a14:m>
                    <m:oMath xmlns:m="http://schemas.openxmlformats.org/officeDocument/2006/math">
                      <m:sSub>
                        <m:sSubPr>
                          <m:ctrlPr>
                            <a:rPr lang="zh-CN" altLang="en-US" sz="2400" i="1" smtClean="0">
                              <a:solidFill>
                                <a:srgbClr val="836967"/>
                              </a:solidFill>
                              <a:latin typeface="Cambria Math" panose="02040503050406030204" pitchFamily="18" charset="0"/>
                            </a:rPr>
                          </m:ctrlPr>
                        </m:sSubPr>
                        <m:e>
                          <m:r>
                            <a:rPr lang="zh-CN" altLang="en-US" sz="2400" i="1">
                              <a:latin typeface="Cambria Math" panose="02040503050406030204" pitchFamily="18" charset="0"/>
                            </a:rPr>
                            <m:t>𝑉</m:t>
                          </m:r>
                        </m:e>
                        <m:sub>
                          <m:r>
                            <a:rPr lang="zh-CN" altLang="en-US" sz="2400" i="1">
                              <a:latin typeface="Cambria Math" panose="02040503050406030204" pitchFamily="18" charset="0"/>
                            </a:rPr>
                            <m:t>𝑡h</m:t>
                          </m:r>
                        </m:sub>
                      </m:sSub>
                    </m:oMath>
                  </a14:m>
                  <a:r>
                    <a:rPr lang="en-US" altLang="zh-CN" sz="2400" dirty="0"/>
                    <a:t>=1</a:t>
                  </a:r>
                  <a:endParaRPr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6770160" y="3426766"/>
                  <a:ext cx="2348964" cy="461665"/>
                </a:xfrm>
                <a:prstGeom prst="rect">
                  <a:avLst/>
                </a:prstGeom>
                <a:blipFill rotWithShape="1">
                  <a:blip r:embed="rId8"/>
                </a:blipFill>
              </p:spPr>
              <p:txBody>
                <a:bodyPr/>
                <a:lstStyle/>
                <a:p>
                  <a:r>
                    <a:rPr lang="zh-CN" altLang="en-US">
                      <a:noFill/>
                    </a:rPr>
                    <a:t> </a:t>
                  </a:r>
                </a:p>
              </p:txBody>
            </p:sp>
          </mc:Fallback>
        </mc:AlternateContent>
      </p:grpSp>
      <p:sp>
        <p:nvSpPr>
          <p:cNvPr id="35" name="矩形: 圆角 34"/>
          <p:cNvSpPr/>
          <p:nvPr/>
        </p:nvSpPr>
        <p:spPr>
          <a:xfrm>
            <a:off x="5049420" y="1978650"/>
            <a:ext cx="1256554" cy="57346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00"/>
                </a:solidFill>
                <a:latin typeface="Inter"/>
              </a:rPr>
              <a:t>更新</a:t>
            </a:r>
            <a:endParaRPr lang="zh-CN" altLang="en-US" dirty="0"/>
          </a:p>
        </p:txBody>
      </p:sp>
      <mc:AlternateContent xmlns:mc="http://schemas.openxmlformats.org/markup-compatibility/2006" xmlns:a14="http://schemas.microsoft.com/office/drawing/2010/main">
        <mc:Choice Requires="a14">
          <p:graphicFrame>
            <p:nvGraphicFramePr>
              <p:cNvPr id="6" name="表格 6"/>
              <p:cNvGraphicFramePr>
                <a:graphicFrameLocks noGrp="1"/>
              </p:cNvGraphicFramePr>
              <p:nvPr/>
            </p:nvGraphicFramePr>
            <p:xfrm>
              <a:off x="206389" y="3154181"/>
              <a:ext cx="11812632" cy="3137039"/>
            </p:xfrm>
            <a:graphic>
              <a:graphicData uri="http://schemas.openxmlformats.org/drawingml/2006/table">
                <a:tbl>
                  <a:tblPr firstRow="1" bandRow="1">
                    <a:tableStyleId>{5C22544A-7EE6-4342-B048-85BDC9FD1C3A}</a:tableStyleId>
                  </a:tblPr>
                  <a:tblGrid>
                    <a:gridCol w="1361412">
                      <a:extLst>
                        <a:ext uri="{9D8B030D-6E8A-4147-A177-3AD203B41FA5}">
                          <a16:colId xmlns:a16="http://schemas.microsoft.com/office/drawing/2014/main" val="20000"/>
                        </a:ext>
                      </a:extLst>
                    </a:gridCol>
                    <a:gridCol w="2120054">
                      <a:extLst>
                        <a:ext uri="{9D8B030D-6E8A-4147-A177-3AD203B41FA5}">
                          <a16:colId xmlns:a16="http://schemas.microsoft.com/office/drawing/2014/main" val="20001"/>
                        </a:ext>
                      </a:extLst>
                    </a:gridCol>
                    <a:gridCol w="2004906">
                      <a:extLst>
                        <a:ext uri="{9D8B030D-6E8A-4147-A177-3AD203B41FA5}">
                          <a16:colId xmlns:a16="http://schemas.microsoft.com/office/drawing/2014/main" val="20002"/>
                        </a:ext>
                      </a:extLst>
                    </a:gridCol>
                    <a:gridCol w="1930400">
                      <a:extLst>
                        <a:ext uri="{9D8B030D-6E8A-4147-A177-3AD203B41FA5}">
                          <a16:colId xmlns:a16="http://schemas.microsoft.com/office/drawing/2014/main" val="20003"/>
                        </a:ext>
                      </a:extLst>
                    </a:gridCol>
                    <a:gridCol w="2092960">
                      <a:extLst>
                        <a:ext uri="{9D8B030D-6E8A-4147-A177-3AD203B41FA5}">
                          <a16:colId xmlns:a16="http://schemas.microsoft.com/office/drawing/2014/main" val="20004"/>
                        </a:ext>
                      </a:extLst>
                    </a:gridCol>
                    <a:gridCol w="2302900">
                      <a:extLst>
                        <a:ext uri="{9D8B030D-6E8A-4147-A177-3AD203B41FA5}">
                          <a16:colId xmlns:a16="http://schemas.microsoft.com/office/drawing/2014/main" val="20005"/>
                        </a:ext>
                      </a:extLst>
                    </a:gridCol>
                  </a:tblGrid>
                  <a:tr h="469250">
                    <a:tc>
                      <a:txBody>
                        <a:bodyPr/>
                        <a:lstStyle/>
                        <a:p>
                          <a:endParaRPr lang="zh-CN" altLang="en-US" dirty="0"/>
                        </a:p>
                      </a:txBody>
                      <a:tcPr/>
                    </a:tc>
                    <a:tc>
                      <a:txBody>
                        <a:bodyPr/>
                        <a:lstStyle/>
                        <a:p>
                          <a:r>
                            <a:rPr lang="en-US" altLang="zh-CN" sz="2400" dirty="0"/>
                            <a:t>T=1</a:t>
                          </a:r>
                          <a:endParaRPr lang="zh-CN" altLang="en-US" sz="2400" dirty="0"/>
                        </a:p>
                      </a:txBody>
                      <a:tcPr/>
                    </a:tc>
                    <a:tc>
                      <a:txBody>
                        <a:bodyPr/>
                        <a:lstStyle/>
                        <a:p>
                          <a:r>
                            <a:rPr lang="en-US" altLang="zh-CN" sz="2400" dirty="0"/>
                            <a:t>T=2</a:t>
                          </a:r>
                          <a:endParaRPr lang="zh-CN" altLang="en-US" sz="2400" dirty="0"/>
                        </a:p>
                      </a:txBody>
                      <a:tcPr/>
                    </a:tc>
                    <a:tc>
                      <a:txBody>
                        <a:bodyPr/>
                        <a:lstStyle/>
                        <a:p>
                          <a:r>
                            <a:rPr lang="en-US" altLang="zh-CN" sz="2400" dirty="0"/>
                            <a:t>T=3</a:t>
                          </a:r>
                          <a:endParaRPr lang="zh-CN" altLang="en-US" sz="2400" dirty="0"/>
                        </a:p>
                      </a:txBody>
                      <a:tcPr/>
                    </a:tc>
                    <a:tc>
                      <a:txBody>
                        <a:bodyPr/>
                        <a:lstStyle/>
                        <a:p>
                          <a:r>
                            <a:rPr lang="en-US" altLang="zh-CN" sz="2400" dirty="0"/>
                            <a:t>T=4</a:t>
                          </a:r>
                          <a:endParaRPr lang="zh-CN" altLang="en-US" sz="2400" dirty="0"/>
                        </a:p>
                      </a:txBody>
                      <a:tcPr/>
                    </a:tc>
                    <a:tc>
                      <a:txBody>
                        <a:bodyPr/>
                        <a:lstStyle/>
                        <a:p>
                          <a:r>
                            <a:rPr lang="en-US" altLang="zh-CN" sz="2400" dirty="0"/>
                            <a:t>T=5</a:t>
                          </a:r>
                          <a:endParaRPr lang="zh-CN" altLang="en-US" sz="2400" dirty="0"/>
                        </a:p>
                      </a:txBody>
                      <a:tcPr/>
                    </a:tc>
                    <a:extLst>
                      <a:ext uri="{0D108BD9-81ED-4DB2-BD59-A6C34878D82A}">
                        <a16:rowId xmlns:a16="http://schemas.microsoft.com/office/drawing/2014/main" val="10000"/>
                      </a:ext>
                    </a:extLst>
                  </a:tr>
                  <a:tr h="592605">
                    <a:tc>
                      <a:txBody>
                        <a:bodyPr/>
                        <a:lstStyle/>
                        <a:p>
                          <a:r>
                            <a:rPr lang="zh-CN" altLang="en-US" dirty="0"/>
                            <a:t>泄漏</a:t>
                          </a:r>
                        </a:p>
                      </a:txBody>
                      <a:tcPr/>
                    </a:tc>
                    <a:tc>
                      <a:txBody>
                        <a:bodyPr/>
                        <a:lstStyle/>
                        <a:p>
                          <a:r>
                            <a:rPr lang="en-US" altLang="zh-CN" dirty="0"/>
                            <a:t>U1 = U0 *</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r>
                                <a:rPr lang="en-US" altLang="zh-CN" sz="1800" b="0" i="1" smtClean="0">
                                  <a:latin typeface="Cambria Math" panose="02040503050406030204" pitchFamily="18" charset="0"/>
                                </a:rPr>
                                <m:t>=</m:t>
                              </m:r>
                            </m:oMath>
                          </a14:m>
                          <a:r>
                            <a:rPr lang="en-US" altLang="zh-CN" dirty="0"/>
                            <a:t> 0 </a:t>
                          </a:r>
                        </a:p>
                        <a:p>
                          <a:endParaRPr lang="zh-CN" altLang="en-US" dirty="0"/>
                        </a:p>
                      </a:txBody>
                      <a:tcPr/>
                    </a:tc>
                    <a:tc>
                      <a:txBody>
                        <a:bodyPr/>
                        <a:lstStyle/>
                        <a:p>
                          <a:r>
                            <a:rPr lang="en-US" altLang="zh-CN" dirty="0"/>
                            <a:t>U2 = U1 </a:t>
                          </a:r>
                          <a:r>
                            <a:rPr lang="zh-CN" altLang="en-US" dirty="0"/>
                            <a:t>*</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r>
                                <a:rPr lang="en-US" altLang="zh-CN" sz="1800" b="0" i="1" smtClean="0">
                                  <a:latin typeface="Cambria Math" panose="02040503050406030204" pitchFamily="18" charset="0"/>
                                </a:rPr>
                                <m:t> </m:t>
                              </m:r>
                            </m:oMath>
                          </a14:m>
                          <a:endParaRPr lang="en-US" altLang="zh-CN" sz="1800" b="0" dirty="0"/>
                        </a:p>
                        <a:p>
                          <a:r>
                            <a:rPr lang="en-US" altLang="zh-CN" dirty="0"/>
                            <a:t>= 0.5 </a:t>
                          </a:r>
                          <a:r>
                            <a:rPr lang="zh-CN" altLang="en-US" dirty="0"/>
                            <a:t>* </a:t>
                          </a:r>
                          <a:r>
                            <a:rPr lang="en-US" altLang="zh-CN" dirty="0"/>
                            <a:t>0.8 = 0.4</a:t>
                          </a:r>
                          <a:endParaRPr lang="zh-CN" altLang="en-US" dirty="0"/>
                        </a:p>
                      </a:txBody>
                      <a:tcPr/>
                    </a:tc>
                    <a:tc>
                      <a:txBody>
                        <a:bodyPr/>
                        <a:lstStyle/>
                        <a:p>
                          <a:r>
                            <a:rPr lang="en-US" altLang="zh-CN" dirty="0"/>
                            <a:t>U3 = U2 </a:t>
                          </a:r>
                          <a:r>
                            <a:rPr lang="zh-CN" altLang="en-US" dirty="0"/>
                            <a:t>*</a:t>
                          </a:r>
                          <a14:m>
                            <m:oMath xmlns:m="http://schemas.openxmlformats.org/officeDocument/2006/math">
                              <m:r>
                                <a:rPr lang="zh-CN" altLang="en-US" sz="1800" i="1" smtClean="0">
                                  <a:latin typeface="Cambria Math" panose="02040503050406030204" pitchFamily="18" charset="0"/>
                                </a:rPr>
                                <m:t>𝜏</m:t>
                              </m:r>
                            </m:oMath>
                          </a14:m>
                          <a:r>
                            <a:rPr lang="zh-CN" altLang="en-US" dirty="0"/>
                            <a:t> </a:t>
                          </a:r>
                          <a:r>
                            <a:rPr lang="en-US" altLang="zh-CN" dirty="0"/>
                            <a:t>= 0</a:t>
                          </a:r>
                        </a:p>
                      </a:txBody>
                      <a:tcPr/>
                    </a:tc>
                    <a:tc>
                      <a:txBody>
                        <a:bodyPr/>
                        <a:lstStyle/>
                        <a:p>
                          <a:r>
                            <a:rPr lang="en-US" altLang="zh-CN" dirty="0"/>
                            <a:t>U4 = U3 </a:t>
                          </a:r>
                          <a:r>
                            <a:rPr lang="zh-CN" altLang="en-US" dirty="0"/>
                            <a:t>* </a:t>
                          </a:r>
                          <a14:m>
                            <m:oMath xmlns:m="http://schemas.openxmlformats.org/officeDocument/2006/math">
                              <m:r>
                                <a:rPr lang="zh-CN" altLang="en-US" sz="1800" i="1" smtClean="0">
                                  <a:latin typeface="Cambria Math" panose="02040503050406030204" pitchFamily="18" charset="0"/>
                                </a:rPr>
                                <m:t>𝜏</m:t>
                              </m:r>
                            </m:oMath>
                          </a14:m>
                          <a:r>
                            <a:rPr lang="zh-CN" altLang="en-US" dirty="0"/>
                            <a:t> </a:t>
                          </a:r>
                          <a:r>
                            <a:rPr lang="en-US" altLang="zh-CN" dirty="0"/>
                            <a:t>=</a:t>
                          </a:r>
                        </a:p>
                        <a:p>
                          <a:r>
                            <a:rPr lang="en-US" altLang="zh-CN" dirty="0"/>
                            <a:t>0.1 </a:t>
                          </a:r>
                          <a:r>
                            <a:rPr lang="zh-CN" altLang="en-US" dirty="0"/>
                            <a:t>* </a:t>
                          </a:r>
                          <a:r>
                            <a:rPr lang="en-US" altLang="zh-CN" dirty="0"/>
                            <a:t>0.8 = 0.08</a:t>
                          </a:r>
                          <a:endParaRPr lang="zh-CN" altLang="en-US" dirty="0"/>
                        </a:p>
                      </a:txBody>
                      <a:tcPr/>
                    </a:tc>
                    <a:tc>
                      <a:txBody>
                        <a:bodyPr/>
                        <a:lstStyle/>
                        <a:p>
                          <a:r>
                            <a:rPr lang="en-US" altLang="zh-CN" dirty="0"/>
                            <a:t>U5 = U4 </a:t>
                          </a:r>
                          <a:r>
                            <a:rPr lang="zh-CN" altLang="en-US" dirty="0"/>
                            <a:t>*</a:t>
                          </a:r>
                          <a14:m>
                            <m:oMath xmlns:m="http://schemas.openxmlformats.org/officeDocument/2006/math">
                              <m:r>
                                <a:rPr lang="en-US" altLang="zh-CN" sz="1800" b="0" i="0" smtClean="0">
                                  <a:latin typeface="Cambria Math" panose="02040503050406030204" pitchFamily="18" charset="0"/>
                                </a:rPr>
                                <m:t> </m:t>
                              </m:r>
                              <m:r>
                                <a:rPr lang="zh-CN" altLang="en-US" sz="1800" i="1" smtClean="0">
                                  <a:latin typeface="Cambria Math" panose="02040503050406030204" pitchFamily="18" charset="0"/>
                                </a:rPr>
                                <m:t>𝜏</m:t>
                              </m:r>
                            </m:oMath>
                          </a14:m>
                          <a:r>
                            <a:rPr lang="zh-CN" altLang="en-US" dirty="0"/>
                            <a:t> </a:t>
                          </a:r>
                          <a:r>
                            <a:rPr lang="en-US" altLang="zh-CN" dirty="0"/>
                            <a:t>= </a:t>
                          </a:r>
                        </a:p>
                        <a:p>
                          <a:r>
                            <a:rPr lang="en-US" altLang="zh-CN" dirty="0"/>
                            <a:t>0.68 </a:t>
                          </a:r>
                          <a:r>
                            <a:rPr lang="zh-CN" altLang="en-US" dirty="0"/>
                            <a:t>* </a:t>
                          </a:r>
                          <a:r>
                            <a:rPr lang="en-US" altLang="zh-CN" dirty="0"/>
                            <a:t>0.8 = 0.554</a:t>
                          </a:r>
                          <a:endParaRPr lang="zh-CN" altLang="en-US" dirty="0"/>
                        </a:p>
                      </a:txBody>
                      <a:tcPr/>
                    </a:tc>
                    <a:extLst>
                      <a:ext uri="{0D108BD9-81ED-4DB2-BD59-A6C34878D82A}">
                        <a16:rowId xmlns:a16="http://schemas.microsoft.com/office/drawing/2014/main" val="10001"/>
                      </a:ext>
                    </a:extLst>
                  </a:tr>
                  <a:tr h="675903">
                    <a:tc>
                      <a:txBody>
                        <a:bodyPr/>
                        <a:lstStyle/>
                        <a:p>
                          <a:r>
                            <a:rPr lang="zh-CN" altLang="en-US" dirty="0"/>
                            <a:t>累积</a:t>
                          </a:r>
                        </a:p>
                      </a:txBody>
                      <a:tcPr/>
                    </a:tc>
                    <a:tc>
                      <a:txBody>
                        <a:bodyPr/>
                        <a:lstStyle/>
                        <a:p>
                          <a:r>
                            <a:rPr lang="en-US" altLang="zh-CN"/>
                            <a:t>U1 = U1 + X1</a:t>
                          </a:r>
                        </a:p>
                        <a:p>
                          <a:r>
                            <a:rPr lang="en-US" altLang="zh-CN"/>
                            <a:t>= 0 + 0.5 = 0.5</a:t>
                          </a:r>
                          <a:endParaRPr lang="zh-CN" altLang="en-US" dirty="0"/>
                        </a:p>
                      </a:txBody>
                      <a:tcPr/>
                    </a:tc>
                    <a:tc>
                      <a:txBody>
                        <a:bodyPr/>
                        <a:lstStyle/>
                        <a:p>
                          <a:r>
                            <a:rPr lang="en-US" altLang="zh-CN"/>
                            <a:t>U2 = U2 + X2</a:t>
                          </a:r>
                        </a:p>
                        <a:p>
                          <a:r>
                            <a:rPr lang="en-US" altLang="zh-CN"/>
                            <a:t>= 0.4 + 0.7 = 1.1</a:t>
                          </a:r>
                          <a:endParaRPr lang="zh-CN" altLang="en-US" dirty="0"/>
                        </a:p>
                      </a:txBody>
                      <a:tcPr/>
                    </a:tc>
                    <a:tc>
                      <a:txBody>
                        <a:bodyPr/>
                        <a:lstStyle/>
                        <a:p>
                          <a:r>
                            <a:rPr lang="en-US" altLang="zh-CN"/>
                            <a:t>U3 = U3 + X3 </a:t>
                          </a:r>
                        </a:p>
                        <a:p>
                          <a:r>
                            <a:rPr lang="en-US" altLang="zh-CN"/>
                            <a:t>= 0 + 0.1 = 0.1</a:t>
                          </a:r>
                          <a:endParaRPr lang="zh-CN" altLang="en-US" dirty="0"/>
                        </a:p>
                      </a:txBody>
                      <a:tcPr/>
                    </a:tc>
                    <a:tc>
                      <a:txBody>
                        <a:bodyPr/>
                        <a:lstStyle/>
                        <a:p>
                          <a:r>
                            <a:rPr lang="en-US" altLang="zh-CN"/>
                            <a:t>U4 = U4 + X4</a:t>
                          </a:r>
                        </a:p>
                        <a:p>
                          <a:r>
                            <a:rPr lang="en-US" altLang="zh-CN"/>
                            <a:t>= 0.08 + 0.6 = 0.68</a:t>
                          </a:r>
                          <a:endParaRPr lang="zh-CN" altLang="en-US" dirty="0"/>
                        </a:p>
                      </a:txBody>
                      <a:tcPr/>
                    </a:tc>
                    <a:tc>
                      <a:txBody>
                        <a:bodyPr/>
                        <a:lstStyle/>
                        <a:p>
                          <a:r>
                            <a:rPr lang="en-US" altLang="zh-CN"/>
                            <a:t>U5 = U5 + X5</a:t>
                          </a:r>
                        </a:p>
                        <a:p>
                          <a:r>
                            <a:rPr lang="en-US" altLang="zh-CN"/>
                            <a:t>= 0.554 + 0.5 = 1.054</a:t>
                          </a:r>
                          <a:endParaRPr lang="zh-CN" altLang="en-US" dirty="0"/>
                        </a:p>
                      </a:txBody>
                      <a:tcPr/>
                    </a:tc>
                    <a:extLst>
                      <a:ext uri="{0D108BD9-81ED-4DB2-BD59-A6C34878D82A}">
                        <a16:rowId xmlns:a16="http://schemas.microsoft.com/office/drawing/2014/main" val="10002"/>
                      </a:ext>
                    </a:extLst>
                  </a:tr>
                  <a:tr h="675903">
                    <a:tc>
                      <a:txBody>
                        <a:bodyPr/>
                        <a:lstStyle/>
                        <a:p>
                          <a:r>
                            <a:rPr lang="zh-CN" altLang="en-US" dirty="0"/>
                            <a:t>放电</a:t>
                          </a:r>
                        </a:p>
                      </a:txBody>
                      <a:tcPr/>
                    </a:tc>
                    <a:tc>
                      <a:txBody>
                        <a:bodyPr/>
                        <a:lstStyle/>
                        <a:p>
                          <a:r>
                            <a:rPr lang="en-US" altLang="zh-CN" dirty="0"/>
                            <a:t>U1 &lt;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不放电</a:t>
                          </a:r>
                          <a:endParaRPr lang="en-US" altLang="zh-CN" dirty="0"/>
                        </a:p>
                        <a:p>
                          <a:r>
                            <a:rPr lang="en-US" altLang="zh-CN" dirty="0"/>
                            <a:t>S1 = 0</a:t>
                          </a:r>
                          <a:endParaRPr lang="zh-CN" altLang="en-US" dirty="0"/>
                        </a:p>
                      </a:txBody>
                      <a:tcPr/>
                    </a:tc>
                    <a:tc>
                      <a:txBody>
                        <a:bodyPr/>
                        <a:lstStyle/>
                        <a:p>
                          <a:r>
                            <a:rPr lang="en-US" altLang="zh-CN" dirty="0"/>
                            <a:t>U2 &gt;</a:t>
                          </a:r>
                          <a:r>
                            <a:rPr lang="zh-CN" altLang="en-US"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放电</a:t>
                          </a:r>
                          <a:endParaRPr lang="en-US" altLang="zh-CN" dirty="0"/>
                        </a:p>
                        <a:p>
                          <a:r>
                            <a:rPr lang="en-US" altLang="zh-CN" dirty="0"/>
                            <a:t>S2 = 1</a:t>
                          </a:r>
                          <a:endParaRPr lang="zh-CN" altLang="en-US" dirty="0"/>
                        </a:p>
                      </a:txBody>
                      <a:tcPr/>
                    </a:tc>
                    <a:tc>
                      <a:txBody>
                        <a:bodyPr/>
                        <a:lstStyle/>
                        <a:p>
                          <a:r>
                            <a:rPr lang="en-US" altLang="zh-CN" dirty="0"/>
                            <a:t>U3 &lt;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不放电</a:t>
                          </a:r>
                          <a:endParaRPr lang="en-US" altLang="zh-CN" dirty="0"/>
                        </a:p>
                        <a:p>
                          <a:r>
                            <a:rPr lang="en-US" altLang="zh-CN" dirty="0"/>
                            <a:t>S3 = 0</a:t>
                          </a:r>
                        </a:p>
                      </a:txBody>
                      <a:tcPr/>
                    </a:tc>
                    <a:tc>
                      <a:txBody>
                        <a:bodyPr/>
                        <a:lstStyle/>
                        <a:p>
                          <a:r>
                            <a:rPr lang="en-US" altLang="zh-CN" dirty="0"/>
                            <a:t>U4 &lt;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不放电</a:t>
                          </a:r>
                          <a:endParaRPr lang="en-US" altLang="zh-CN" dirty="0"/>
                        </a:p>
                        <a:p>
                          <a:r>
                            <a:rPr lang="en-US" altLang="zh-CN" dirty="0"/>
                            <a:t>S4 = 0</a:t>
                          </a:r>
                        </a:p>
                      </a:txBody>
                      <a:tcPr/>
                    </a:tc>
                    <a:tc>
                      <a:txBody>
                        <a:bodyPr/>
                        <a:lstStyle/>
                        <a:p>
                          <a:r>
                            <a:rPr lang="en-US" altLang="zh-CN" dirty="0"/>
                            <a:t>U5 &gt;</a:t>
                          </a:r>
                          <a:r>
                            <a:rPr lang="zh-CN" altLang="en-US" dirty="0"/>
                            <a:t> </a:t>
                          </a:r>
                          <a14:m>
                            <m:oMath xmlns:m="http://schemas.openxmlformats.org/officeDocument/2006/math">
                              <m:sSub>
                                <m:sSubPr>
                                  <m:ctrlPr>
                                    <a:rPr lang="zh-CN" altLang="en-US" sz="1800" i="1" smtClean="0">
                                      <a:solidFill>
                                        <a:srgbClr val="836967"/>
                                      </a:solidFill>
                                      <a:latin typeface="Cambria Math" panose="02040503050406030204" pitchFamily="18" charset="0"/>
                                    </a:rPr>
                                  </m:ctrlPr>
                                </m:sSubPr>
                                <m:e>
                                  <m:r>
                                    <a:rPr lang="zh-CN" altLang="en-US" sz="1800" i="1">
                                      <a:latin typeface="Cambria Math" panose="02040503050406030204" pitchFamily="18" charset="0"/>
                                    </a:rPr>
                                    <m:t>𝑉</m:t>
                                  </m:r>
                                </m:e>
                                <m:sub>
                                  <m:r>
                                    <a:rPr lang="zh-CN" altLang="en-US" sz="1800" i="1">
                                      <a:latin typeface="Cambria Math" panose="02040503050406030204" pitchFamily="18" charset="0"/>
                                    </a:rPr>
                                    <m:t>𝑡h</m:t>
                                  </m:r>
                                </m:sub>
                              </m:sSub>
                            </m:oMath>
                          </a14:m>
                          <a:r>
                            <a:rPr lang="en-US" altLang="zh-CN" dirty="0"/>
                            <a:t>, </a:t>
                          </a:r>
                          <a:r>
                            <a:rPr lang="zh-CN" altLang="en-US" dirty="0"/>
                            <a:t>放电</a:t>
                          </a:r>
                          <a:endParaRPr lang="en-US" altLang="zh-CN" dirty="0"/>
                        </a:p>
                        <a:p>
                          <a:r>
                            <a:rPr lang="en-US" altLang="zh-CN" dirty="0"/>
                            <a:t>S5 = 1</a:t>
                          </a:r>
                          <a:endParaRPr lang="zh-CN" altLang="en-US" dirty="0"/>
                        </a:p>
                      </a:txBody>
                      <a:tcPr/>
                    </a:tc>
                    <a:extLst>
                      <a:ext uri="{0D108BD9-81ED-4DB2-BD59-A6C34878D82A}">
                        <a16:rowId xmlns:a16="http://schemas.microsoft.com/office/drawing/2014/main" val="10003"/>
                      </a:ext>
                    </a:extLst>
                  </a:tr>
                  <a:tr h="675903">
                    <a:tc>
                      <a:txBody>
                        <a:bodyPr/>
                        <a:lstStyle/>
                        <a:p>
                          <a:r>
                            <a:rPr lang="zh-CN" altLang="en-US" dirty="0"/>
                            <a:t>更新</a:t>
                          </a:r>
                        </a:p>
                      </a:txBody>
                      <a:tcPr/>
                    </a:tc>
                    <a:tc>
                      <a:txBody>
                        <a:bodyPr/>
                        <a:lstStyle/>
                        <a:p>
                          <a:r>
                            <a:rPr lang="zh-CN" altLang="en-US"/>
                            <a:t>不更新</a:t>
                          </a:r>
                          <a:endParaRPr lang="en-US" altLang="zh-CN"/>
                        </a:p>
                        <a:p>
                          <a:r>
                            <a:rPr lang="en-US" altLang="zh-CN"/>
                            <a:t>U1 = 0.5</a:t>
                          </a:r>
                          <a:endParaRPr lang="zh-CN" altLang="en-US" dirty="0"/>
                        </a:p>
                      </a:txBody>
                      <a:tcPr/>
                    </a:tc>
                    <a:tc>
                      <a:txBody>
                        <a:bodyPr/>
                        <a:lstStyle/>
                        <a:p>
                          <a:r>
                            <a:rPr lang="zh-CN" altLang="en-US" dirty="0"/>
                            <a:t>更新</a:t>
                          </a:r>
                          <a:endParaRPr lang="en-US" altLang="zh-CN" dirty="0"/>
                        </a:p>
                        <a:p>
                          <a:r>
                            <a:rPr lang="en-US" altLang="zh-CN" dirty="0"/>
                            <a:t>U2 = </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oMath>
                          </a14:m>
                          <a:r>
                            <a:rPr lang="zh-CN" altLang="en-US" dirty="0"/>
                            <a:t> </a:t>
                          </a:r>
                          <a:r>
                            <a:rPr lang="en-US" altLang="zh-CN" dirty="0"/>
                            <a:t>= 0</a:t>
                          </a:r>
                          <a:endParaRPr lang="zh-CN" altLang="en-US" dirty="0"/>
                        </a:p>
                      </a:txBody>
                      <a:tcPr/>
                    </a:tc>
                    <a:tc>
                      <a:txBody>
                        <a:bodyPr/>
                        <a:lstStyle/>
                        <a:p>
                          <a:r>
                            <a:rPr lang="zh-CN" altLang="en-US"/>
                            <a:t>不更新</a:t>
                          </a:r>
                          <a:endParaRPr lang="en-US" altLang="zh-CN"/>
                        </a:p>
                        <a:p>
                          <a:r>
                            <a:rPr lang="en-US" altLang="zh-CN"/>
                            <a:t>U3 = 0.1</a:t>
                          </a:r>
                          <a:endParaRPr lang="zh-CN" altLang="en-US" dirty="0"/>
                        </a:p>
                      </a:txBody>
                      <a:tcPr/>
                    </a:tc>
                    <a:tc>
                      <a:txBody>
                        <a:bodyPr/>
                        <a:lstStyle/>
                        <a:p>
                          <a:r>
                            <a:rPr lang="zh-CN" altLang="en-US"/>
                            <a:t>不更新</a:t>
                          </a:r>
                          <a:endParaRPr lang="en-US" altLang="zh-CN"/>
                        </a:p>
                        <a:p>
                          <a:r>
                            <a:rPr lang="en-US" altLang="zh-CN"/>
                            <a:t>U4 = 0.68</a:t>
                          </a:r>
                          <a:endParaRPr lang="zh-CN" altLang="en-US" dirty="0"/>
                        </a:p>
                      </a:txBody>
                      <a:tcPr/>
                    </a:tc>
                    <a:tc>
                      <a:txBody>
                        <a:bodyPr/>
                        <a:lstStyle/>
                        <a:p>
                          <a:r>
                            <a:rPr lang="zh-CN" altLang="en-US" dirty="0"/>
                            <a:t>更新</a:t>
                          </a:r>
                          <a:endParaRPr lang="en-US" altLang="zh-CN" dirty="0"/>
                        </a:p>
                        <a:p>
                          <a:r>
                            <a:rPr lang="en-US" altLang="zh-CN" dirty="0"/>
                            <a:t>U5 = </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oMath>
                          </a14:m>
                          <a:r>
                            <a:rPr lang="zh-CN" altLang="en-US" dirty="0"/>
                            <a:t> </a:t>
                          </a:r>
                          <a:r>
                            <a:rPr lang="en-US" altLang="zh-CN" dirty="0"/>
                            <a:t>= 0</a:t>
                          </a:r>
                          <a:endParaRPr lang="zh-CN" alt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表格 6"/>
              <p:cNvGraphicFramePr>
                <a:graphicFrameLocks noGrp="1"/>
              </p:cNvGraphicFramePr>
              <p:nvPr/>
            </p:nvGraphicFramePr>
            <p:xfrm>
              <a:off x="206389" y="3154181"/>
              <a:ext cx="11812632" cy="3137039"/>
            </p:xfrm>
            <a:graphic>
              <a:graphicData uri="http://schemas.openxmlformats.org/drawingml/2006/table">
                <a:tbl>
                  <a:tblPr firstRow="1" bandRow="1">
                    <a:tableStyleId>{5C22544A-7EE6-4342-B048-85BDC9FD1C3A}</a:tableStyleId>
                  </a:tblPr>
                  <a:tblGrid>
                    <a:gridCol w="1361412"/>
                    <a:gridCol w="2120054"/>
                    <a:gridCol w="2004906"/>
                    <a:gridCol w="1930400"/>
                    <a:gridCol w="2092960"/>
                    <a:gridCol w="2302900"/>
                  </a:tblGrid>
                  <a:tr h="469250">
                    <a:tc>
                      <a:txBody>
                        <a:bodyPr/>
                        <a:lstStyle/>
                        <a:p>
                          <a:endParaRPr lang="zh-CN" altLang="en-US" dirty="0"/>
                        </a:p>
                      </a:txBody>
                      <a:tcPr/>
                    </a:tc>
                    <a:tc>
                      <a:txBody>
                        <a:bodyPr/>
                        <a:lstStyle/>
                        <a:p>
                          <a:r>
                            <a:rPr lang="en-US" altLang="zh-CN" sz="2400" dirty="0"/>
                            <a:t>T=1</a:t>
                          </a:r>
                          <a:endParaRPr lang="zh-CN" altLang="en-US" sz="2400" dirty="0"/>
                        </a:p>
                      </a:txBody>
                      <a:tcPr/>
                    </a:tc>
                    <a:tc>
                      <a:txBody>
                        <a:bodyPr/>
                        <a:lstStyle/>
                        <a:p>
                          <a:r>
                            <a:rPr lang="en-US" altLang="zh-CN" sz="2400" dirty="0"/>
                            <a:t>T=2</a:t>
                          </a:r>
                          <a:endParaRPr lang="zh-CN" altLang="en-US" sz="2400" dirty="0"/>
                        </a:p>
                      </a:txBody>
                      <a:tcPr/>
                    </a:tc>
                    <a:tc>
                      <a:txBody>
                        <a:bodyPr/>
                        <a:lstStyle/>
                        <a:p>
                          <a:r>
                            <a:rPr lang="en-US" altLang="zh-CN" sz="2400" dirty="0"/>
                            <a:t>T=3</a:t>
                          </a:r>
                          <a:endParaRPr lang="zh-CN" altLang="en-US" sz="2400" dirty="0"/>
                        </a:p>
                      </a:txBody>
                      <a:tcPr/>
                    </a:tc>
                    <a:tc>
                      <a:txBody>
                        <a:bodyPr/>
                        <a:lstStyle/>
                        <a:p>
                          <a:r>
                            <a:rPr lang="en-US" altLang="zh-CN" sz="2400" dirty="0"/>
                            <a:t>T=4</a:t>
                          </a:r>
                          <a:endParaRPr lang="zh-CN" altLang="en-US" sz="2400" dirty="0"/>
                        </a:p>
                      </a:txBody>
                      <a:tcPr/>
                    </a:tc>
                    <a:tc>
                      <a:txBody>
                        <a:bodyPr/>
                        <a:lstStyle/>
                        <a:p>
                          <a:r>
                            <a:rPr lang="en-US" altLang="zh-CN" sz="2400" dirty="0"/>
                            <a:t>T=5</a:t>
                          </a:r>
                          <a:endParaRPr lang="zh-CN" altLang="en-US" sz="2400" dirty="0"/>
                        </a:p>
                      </a:txBody>
                      <a:tcPr/>
                    </a:tc>
                  </a:tr>
                  <a:tr h="640080">
                    <a:tc>
                      <a:txBody>
                        <a:bodyPr/>
                        <a:lstStyle/>
                        <a:p>
                          <a:r>
                            <a:rPr lang="zh-CN" altLang="en-US" dirty="0"/>
                            <a:t>泄漏</a:t>
                          </a:r>
                          <a:endParaRPr lang="zh-CN" altLang="en-US" dirty="0"/>
                        </a:p>
                      </a:txBody>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r>
                  <a:tr h="675903">
                    <a:tc>
                      <a:txBody>
                        <a:bodyPr/>
                        <a:lstStyle/>
                        <a:p>
                          <a:r>
                            <a:rPr lang="zh-CN" altLang="en-US" dirty="0"/>
                            <a:t>累积</a:t>
                          </a:r>
                          <a:endParaRPr lang="zh-CN" altLang="en-US" dirty="0"/>
                        </a:p>
                      </a:txBody>
                      <a:tcPr/>
                    </a:tc>
                    <a:tc>
                      <a:txBody>
                        <a:bodyPr/>
                        <a:lstStyle/>
                        <a:p>
                          <a:r>
                            <a:rPr lang="en-US" altLang="zh-CN"/>
                            <a:t>U1 = U1 + X1</a:t>
                          </a:r>
                          <a:endParaRPr lang="en-US" altLang="zh-CN"/>
                        </a:p>
                        <a:p>
                          <a:r>
                            <a:rPr lang="en-US" altLang="zh-CN"/>
                            <a:t>= 0 + 0.5 = 0.5</a:t>
                          </a:r>
                          <a:endParaRPr lang="zh-CN" altLang="en-US" dirty="0"/>
                        </a:p>
                      </a:txBody>
                      <a:tcPr/>
                    </a:tc>
                    <a:tc>
                      <a:txBody>
                        <a:bodyPr/>
                        <a:lstStyle/>
                        <a:p>
                          <a:r>
                            <a:rPr lang="en-US" altLang="zh-CN"/>
                            <a:t>U2 = U2 + X2</a:t>
                          </a:r>
                          <a:endParaRPr lang="en-US" altLang="zh-CN"/>
                        </a:p>
                        <a:p>
                          <a:r>
                            <a:rPr lang="en-US" altLang="zh-CN"/>
                            <a:t>= 0.4 + 0.7 = 1.1</a:t>
                          </a:r>
                          <a:endParaRPr lang="zh-CN" altLang="en-US" dirty="0"/>
                        </a:p>
                      </a:txBody>
                      <a:tcPr/>
                    </a:tc>
                    <a:tc>
                      <a:txBody>
                        <a:bodyPr/>
                        <a:lstStyle/>
                        <a:p>
                          <a:r>
                            <a:rPr lang="en-US" altLang="zh-CN"/>
                            <a:t>U3 = U3 + X3 </a:t>
                          </a:r>
                          <a:endParaRPr lang="en-US" altLang="zh-CN"/>
                        </a:p>
                        <a:p>
                          <a:r>
                            <a:rPr lang="en-US" altLang="zh-CN"/>
                            <a:t>= 0 + 0.1 = 0.1</a:t>
                          </a:r>
                          <a:endParaRPr lang="zh-CN" altLang="en-US" dirty="0"/>
                        </a:p>
                      </a:txBody>
                      <a:tcPr/>
                    </a:tc>
                    <a:tc>
                      <a:txBody>
                        <a:bodyPr/>
                        <a:lstStyle/>
                        <a:p>
                          <a:r>
                            <a:rPr lang="en-US" altLang="zh-CN"/>
                            <a:t>U4 = U4 + X4</a:t>
                          </a:r>
                          <a:endParaRPr lang="en-US" altLang="zh-CN"/>
                        </a:p>
                        <a:p>
                          <a:r>
                            <a:rPr lang="en-US" altLang="zh-CN"/>
                            <a:t>= 0.08 + 0.6 = 0.68</a:t>
                          </a:r>
                          <a:endParaRPr lang="zh-CN" altLang="en-US" dirty="0"/>
                        </a:p>
                      </a:txBody>
                      <a:tcPr/>
                    </a:tc>
                    <a:tc>
                      <a:txBody>
                        <a:bodyPr/>
                        <a:lstStyle/>
                        <a:p>
                          <a:r>
                            <a:rPr lang="en-US" altLang="zh-CN"/>
                            <a:t>U5 = U5 + X5</a:t>
                          </a:r>
                          <a:endParaRPr lang="en-US" altLang="zh-CN"/>
                        </a:p>
                        <a:p>
                          <a:r>
                            <a:rPr lang="en-US" altLang="zh-CN"/>
                            <a:t>= 0.554 + 0.5 = 1.054</a:t>
                          </a:r>
                          <a:endParaRPr lang="zh-CN" altLang="en-US" dirty="0"/>
                        </a:p>
                      </a:txBody>
                      <a:tcPr/>
                    </a:tc>
                  </a:tr>
                  <a:tr h="675640">
                    <a:tc>
                      <a:txBody>
                        <a:bodyPr/>
                        <a:lstStyle/>
                        <a:p>
                          <a:r>
                            <a:rPr lang="zh-CN" altLang="en-US" dirty="0"/>
                            <a:t>放电</a:t>
                          </a:r>
                          <a:endParaRPr lang="zh-CN" altLang="en-US" dirty="0"/>
                        </a:p>
                      </a:txBody>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c>
                      <a:txBody>
                        <a:bodyPr/>
                        <a:lstStyle/>
                        <a:p>
                          <a:endParaRPr lang="zh-CN"/>
                        </a:p>
                      </a:txBody>
                      <a:tcPr>
                        <a:blipFill>
                          <a:blip r:embed="rId9"/>
                        </a:blipFill>
                      </a:tcPr>
                    </a:tc>
                  </a:tr>
                  <a:tr h="675640">
                    <a:tc>
                      <a:txBody>
                        <a:bodyPr/>
                        <a:lstStyle/>
                        <a:p>
                          <a:r>
                            <a:rPr lang="zh-CN" altLang="en-US" dirty="0"/>
                            <a:t>更新</a:t>
                          </a:r>
                          <a:endParaRPr lang="zh-CN" altLang="en-US" dirty="0"/>
                        </a:p>
                      </a:txBody>
                      <a:tcPr/>
                    </a:tc>
                    <a:tc>
                      <a:txBody>
                        <a:bodyPr/>
                        <a:lstStyle/>
                        <a:p>
                          <a:r>
                            <a:rPr lang="zh-CN" altLang="en-US"/>
                            <a:t>不更新</a:t>
                          </a:r>
                          <a:endParaRPr lang="en-US" altLang="zh-CN"/>
                        </a:p>
                        <a:p>
                          <a:r>
                            <a:rPr lang="en-US" altLang="zh-CN"/>
                            <a:t>U1 = 0.5</a:t>
                          </a:r>
                          <a:endParaRPr lang="zh-CN" altLang="en-US" dirty="0"/>
                        </a:p>
                      </a:txBody>
                      <a:tcPr/>
                    </a:tc>
                    <a:tc>
                      <a:txBody>
                        <a:bodyPr/>
                        <a:lstStyle/>
                        <a:p>
                          <a:endParaRPr lang="zh-CN"/>
                        </a:p>
                      </a:txBody>
                      <a:tcPr>
                        <a:blipFill>
                          <a:blip r:embed="rId9"/>
                        </a:blipFill>
                      </a:tcPr>
                    </a:tc>
                    <a:tc>
                      <a:txBody>
                        <a:bodyPr/>
                        <a:lstStyle/>
                        <a:p>
                          <a:r>
                            <a:rPr lang="zh-CN" altLang="en-US"/>
                            <a:t>不更新</a:t>
                          </a:r>
                          <a:endParaRPr lang="en-US" altLang="zh-CN"/>
                        </a:p>
                        <a:p>
                          <a:r>
                            <a:rPr lang="en-US" altLang="zh-CN"/>
                            <a:t>U3 = 0.1</a:t>
                          </a:r>
                          <a:endParaRPr lang="zh-CN" altLang="en-US" dirty="0"/>
                        </a:p>
                      </a:txBody>
                      <a:tcPr/>
                    </a:tc>
                    <a:tc>
                      <a:txBody>
                        <a:bodyPr/>
                        <a:lstStyle/>
                        <a:p>
                          <a:r>
                            <a:rPr lang="zh-CN" altLang="en-US"/>
                            <a:t>不更新</a:t>
                          </a:r>
                          <a:endParaRPr lang="en-US" altLang="zh-CN"/>
                        </a:p>
                        <a:p>
                          <a:r>
                            <a:rPr lang="en-US" altLang="zh-CN"/>
                            <a:t>U4 = 0.68</a:t>
                          </a:r>
                          <a:endParaRPr lang="zh-CN" altLang="en-US" dirty="0"/>
                        </a:p>
                      </a:txBody>
                      <a:tcPr/>
                    </a:tc>
                    <a:tc>
                      <a:txBody>
                        <a:bodyPr/>
                        <a:lstStyle/>
                        <a:p>
                          <a:endParaRPr lang="zh-CN"/>
                        </a:p>
                      </a:txBody>
                      <a:tcPr>
                        <a:blipFill>
                          <a:blip r:embed="rId9"/>
                        </a:blipFill>
                      </a:tcPr>
                    </a:tc>
                  </a:tr>
                </a:tbl>
              </a:graphicData>
            </a:graphic>
          </p:graphicFrame>
        </mc:Fallback>
      </mc:AlternateContent>
      <mc:AlternateContent xmlns:mc="http://schemas.openxmlformats.org/markup-compatibility/2006" xmlns:a14="http://schemas.microsoft.com/office/drawing/2010/main">
        <mc:Choice Requires="a14">
          <p:sp>
            <p:nvSpPr>
              <p:cNvPr id="7" name="文本框 6"/>
              <p:cNvSpPr txBox="1"/>
              <p:nvPr/>
            </p:nvSpPr>
            <p:spPr>
              <a:xfrm>
                <a:off x="206389" y="2674601"/>
                <a:ext cx="8783174" cy="369332"/>
              </a:xfrm>
              <a:prstGeom prst="rect">
                <a:avLst/>
              </a:prstGeom>
              <a:noFill/>
            </p:spPr>
            <p:txBody>
              <a:bodyPr wrap="none" rtlCol="0">
                <a:spAutoFit/>
              </a:bodyPr>
              <a:lstStyle/>
              <a:p>
                <a:r>
                  <a:rPr lang="zh-CN" altLang="en-US" dirty="0"/>
                  <a:t>初始 </a:t>
                </a:r>
                <a:r>
                  <a:rPr lang="en-US" altLang="zh-CN" dirty="0"/>
                  <a:t>:</a:t>
                </a:r>
                <a:r>
                  <a:rPr lang="zh-CN" altLang="en-US" dirty="0"/>
                  <a:t>  </a:t>
                </a:r>
                <a:r>
                  <a:rPr lang="en-US" altLang="zh-CN" dirty="0"/>
                  <a:t>U0 = </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𝑉</m:t>
                        </m:r>
                      </m:e>
                      <m:sub>
                        <m:r>
                          <a:rPr lang="en-US" altLang="zh-CN" sz="1800" b="0" i="1" kern="100">
                            <a:effectLst/>
                            <a:latin typeface="Cambria Math" panose="02040503050406030204" pitchFamily="18" charset="0"/>
                            <a:ea typeface="等线" panose="02010600030101010101" pitchFamily="2" charset="-122"/>
                            <a:cs typeface="MS Gothic" panose="020B0609070205080204" pitchFamily="49" charset="-128"/>
                          </a:rPr>
                          <m:t>𝑟𝑒𝑠𝑒𝑡</m:t>
                        </m:r>
                      </m:sub>
                    </m:sSub>
                    <m:r>
                      <a:rPr lang="en-US" altLang="zh-CN" sz="1800" i="1" kern="100">
                        <a:latin typeface="Cambria Math" panose="02040503050406030204" pitchFamily="18" charset="0"/>
                        <a:ea typeface="MS Gothic" panose="020B0609070205080204" pitchFamily="49" charset="-128"/>
                        <a:cs typeface="MS Gothic" panose="020B0609070205080204" pitchFamily="49" charset="-128"/>
                      </a:rPr>
                      <m:t>=</m:t>
                    </m:r>
                  </m:oMath>
                </a14:m>
                <a:r>
                  <a:rPr lang="zh-CN" altLang="en-US" dirty="0"/>
                  <a:t> </a:t>
                </a:r>
                <a:r>
                  <a:rPr lang="en-US" altLang="zh-CN" dirty="0"/>
                  <a:t>0	</a:t>
                </a:r>
                <a:r>
                  <a:rPr lang="zh-CN" altLang="en-US" dirty="0"/>
                  <a:t>外界输入：</a:t>
                </a:r>
                <a:r>
                  <a:rPr lang="en-US" altLang="zh-CN" dirty="0"/>
                  <a:t>X1 = 0.5</a:t>
                </a:r>
                <a:r>
                  <a:rPr lang="zh-CN" altLang="en-US" dirty="0"/>
                  <a:t>、</a:t>
                </a:r>
                <a:r>
                  <a:rPr lang="en-US" altLang="zh-CN" dirty="0"/>
                  <a:t>X2 = 0.7</a:t>
                </a:r>
                <a:r>
                  <a:rPr lang="zh-CN" altLang="en-US" dirty="0"/>
                  <a:t>、</a:t>
                </a:r>
                <a:r>
                  <a:rPr lang="en-US" altLang="zh-CN" dirty="0"/>
                  <a:t>X3 = 0.1</a:t>
                </a:r>
                <a:r>
                  <a:rPr lang="zh-CN" altLang="en-US" dirty="0"/>
                  <a:t>、</a:t>
                </a:r>
                <a:r>
                  <a:rPr lang="en-US" altLang="zh-CN" dirty="0"/>
                  <a:t>X4 = 0.6</a:t>
                </a:r>
                <a:r>
                  <a:rPr lang="zh-CN" altLang="en-US" dirty="0"/>
                  <a:t>、</a:t>
                </a:r>
                <a:r>
                  <a:rPr lang="en-US" altLang="zh-CN" dirty="0"/>
                  <a:t>X5 = 0.5</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06389" y="2674601"/>
                <a:ext cx="8783174" cy="369332"/>
              </a:xfrm>
              <a:prstGeom prst="rect">
                <a:avLst/>
              </a:prstGeom>
              <a:blipFill rotWithShape="1">
                <a:blip r:embed="rId10"/>
                <a:stretch>
                  <a:fillRect t="-167" r="6" b="102"/>
                </a:stretch>
              </a:blipFill>
            </p:spPr>
            <p:txBody>
              <a:bodyPr/>
              <a:lstStyle/>
              <a:p>
                <a:r>
                  <a:rPr lang="zh-CN" altLang="en-US">
                    <a:noFill/>
                  </a:rPr>
                  <a:t> </a:t>
                </a:r>
              </a:p>
            </p:txBody>
          </p:sp>
        </mc:Fallback>
      </mc:AlternateContent>
      <p:sp>
        <p:nvSpPr>
          <p:cNvPr id="44" name="文本框 43"/>
          <p:cNvSpPr txBox="1"/>
          <p:nvPr/>
        </p:nvSpPr>
        <p:spPr>
          <a:xfrm>
            <a:off x="206389" y="6401468"/>
            <a:ext cx="4870244" cy="369332"/>
          </a:xfrm>
          <a:prstGeom prst="rect">
            <a:avLst/>
          </a:prstGeom>
          <a:noFill/>
        </p:spPr>
        <p:txBody>
          <a:bodyPr wrap="none" rtlCol="0">
            <a:spAutoFit/>
          </a:bodyPr>
          <a:lstStyle/>
          <a:p>
            <a:r>
              <a:rPr lang="zh-CN" altLang="en-US" dirty="0"/>
              <a:t>输出 ： </a:t>
            </a:r>
            <a:r>
              <a:rPr lang="en-US" altLang="zh-CN" dirty="0"/>
              <a:t>S1 = 0</a:t>
            </a:r>
            <a:r>
              <a:rPr lang="zh-CN" altLang="en-US" dirty="0"/>
              <a:t>、</a:t>
            </a:r>
            <a:r>
              <a:rPr lang="en-US" altLang="zh-CN" dirty="0"/>
              <a:t>S2 = 1</a:t>
            </a:r>
            <a:r>
              <a:rPr lang="zh-CN" altLang="en-US" dirty="0"/>
              <a:t>、</a:t>
            </a:r>
            <a:r>
              <a:rPr lang="en-US" altLang="zh-CN" dirty="0"/>
              <a:t>S3 = 0</a:t>
            </a:r>
            <a:r>
              <a:rPr lang="zh-CN" altLang="en-US" dirty="0"/>
              <a:t>、</a:t>
            </a:r>
            <a:r>
              <a:rPr lang="en-US" altLang="zh-CN" dirty="0"/>
              <a:t>S4 = 0</a:t>
            </a:r>
            <a:r>
              <a:rPr lang="zh-CN" altLang="en-US" dirty="0"/>
              <a:t>、</a:t>
            </a:r>
            <a:r>
              <a:rPr lang="en-US" altLang="zh-CN" dirty="0"/>
              <a:t>S5 = 1  </a:t>
            </a:r>
            <a:endParaRPr lang="zh-CN" altLang="en-US" dirty="0"/>
          </a:p>
        </p:txBody>
      </p:sp>
      <p:sp>
        <p:nvSpPr>
          <p:cNvPr id="19" name="文本框 18">
            <a:extLst>
              <a:ext uri="{FF2B5EF4-FFF2-40B4-BE49-F238E27FC236}">
                <a16:creationId xmlns:a16="http://schemas.microsoft.com/office/drawing/2014/main" id="{7CB418BA-5F12-4C9D-8634-D187372B21D0}"/>
              </a:ext>
            </a:extLst>
          </p:cNvPr>
          <p:cNvSpPr txBox="1"/>
          <p:nvPr/>
        </p:nvSpPr>
        <p:spPr>
          <a:xfrm>
            <a:off x="4721262" y="153231"/>
            <a:ext cx="2483372" cy="707886"/>
          </a:xfrm>
          <a:prstGeom prst="rect">
            <a:avLst/>
          </a:prstGeom>
          <a:noFill/>
        </p:spPr>
        <p:txBody>
          <a:bodyPr wrap="none" rtlCol="0">
            <a:spAutoFit/>
          </a:bodyPr>
          <a:lstStyle/>
          <a:p>
            <a:r>
              <a:rPr lang="en-US" altLang="zh-CN" sz="4000" dirty="0">
                <a:latin typeface="钉钉进步体" panose="00020600040101010101" pitchFamily="18" charset="-122"/>
                <a:ea typeface="钉钉进步体" panose="00020600040101010101" pitchFamily="18" charset="-122"/>
              </a:rPr>
              <a:t>LIF</a:t>
            </a:r>
            <a:r>
              <a:rPr lang="zh-CN" altLang="en-US" sz="4000" dirty="0">
                <a:latin typeface="钉钉进步体" panose="00020600040101010101" pitchFamily="18" charset="-122"/>
                <a:ea typeface="钉钉进步体" panose="00020600040101010101" pitchFamily="18" charset="-122"/>
              </a:rPr>
              <a:t>神经元</a:t>
            </a:r>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TotalTime>
  <Words>1312</Words>
  <Application>Microsoft Office PowerPoint</Application>
  <PresentationFormat>宽屏</PresentationFormat>
  <Paragraphs>253</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Inter</vt:lpstr>
      <vt:lpstr>MiSans</vt:lpstr>
      <vt:lpstr>等线</vt:lpstr>
      <vt:lpstr>钉钉进步体</vt:lpstr>
      <vt:lpstr>微软雅黑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ssx</dc:creator>
  <cp:lastModifiedBy>尚轩 石</cp:lastModifiedBy>
  <cp:revision>140</cp:revision>
  <dcterms:created xsi:type="dcterms:W3CDTF">2023-08-09T12:44:00Z</dcterms:created>
  <dcterms:modified xsi:type="dcterms:W3CDTF">2025-08-18T04:29:31Z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2052-12.1.0.21541</vt:lpwstr>
  </property>
</Properties>
</file>